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328" r:id="rId4"/>
    <p:sldId id="332" r:id="rId5"/>
    <p:sldId id="272" r:id="rId6"/>
    <p:sldId id="334" r:id="rId7"/>
    <p:sldId id="333" r:id="rId8"/>
    <p:sldId id="335" r:id="rId9"/>
    <p:sldId id="274" r:id="rId10"/>
    <p:sldId id="348" r:id="rId11"/>
    <p:sldId id="357" r:id="rId12"/>
    <p:sldId id="349" r:id="rId13"/>
    <p:sldId id="359" r:id="rId14"/>
    <p:sldId id="361" r:id="rId15"/>
    <p:sldId id="275" r:id="rId16"/>
    <p:sldId id="360" r:id="rId17"/>
    <p:sldId id="276" r:id="rId18"/>
    <p:sldId id="358" r:id="rId19"/>
    <p:sldId id="308" r:id="rId20"/>
    <p:sldId id="307" r:id="rId21"/>
    <p:sldId id="302" r:id="rId22"/>
    <p:sldId id="311" r:id="rId23"/>
    <p:sldId id="312" r:id="rId24"/>
    <p:sldId id="320" r:id="rId25"/>
    <p:sldId id="323" r:id="rId26"/>
    <p:sldId id="277" r:id="rId27"/>
    <p:sldId id="300" r:id="rId28"/>
    <p:sldId id="278" r:id="rId29"/>
    <p:sldId id="298" r:id="rId30"/>
    <p:sldId id="299" r:id="rId31"/>
    <p:sldId id="279" r:id="rId32"/>
    <p:sldId id="297" r:id="rId33"/>
    <p:sldId id="280" r:id="rId34"/>
    <p:sldId id="296" r:id="rId35"/>
    <p:sldId id="269" r:id="rId36"/>
    <p:sldId id="270" r:id="rId37"/>
    <p:sldId id="258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926"/>
    <a:srgbClr val="0070C0"/>
    <a:srgbClr val="FFD4B5"/>
    <a:srgbClr val="FFCC66"/>
    <a:srgbClr val="CCFFCC"/>
    <a:srgbClr val="008000"/>
    <a:srgbClr val="202028"/>
    <a:srgbClr val="6CD69C"/>
    <a:srgbClr val="1C1C22"/>
    <a:srgbClr val="1B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5" autoAdjust="0"/>
    <p:restoredTop sz="92507" autoAdjust="0"/>
  </p:normalViewPr>
  <p:slideViewPr>
    <p:cSldViewPr>
      <p:cViewPr varScale="1">
        <p:scale>
          <a:sx n="99" d="100"/>
          <a:sy n="99" d="100"/>
        </p:scale>
        <p:origin x="-108" y="-2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80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B09D2-397C-4A77-957B-E3E0A360C53F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23F59-38B3-43FE-BC48-A4B9B9291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4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23F59-38B3-43FE-BC48-A4B9B9291C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Bimodal</a:t>
            </a:r>
            <a:r>
              <a:rPr lang="en-US" baseline="0" dirty="0" smtClean="0"/>
              <a:t> 15.8 WPM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23F59-38B3-43FE-BC48-A4B9B9291C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3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</a:t>
            </a:r>
            <a:r>
              <a:rPr lang="en-US" baseline="0" dirty="0" smtClean="0"/>
              <a:t> increases 75% and 238% for 38.9 words per minute with bimodal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23F59-38B3-43FE-BC48-A4B9B9291C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7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3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18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1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7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8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2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F5210-624A-4292-8160-FEAD1F1EF57B}" type="datetimeFigureOut">
              <a:rPr lang="en-US" smtClean="0"/>
              <a:t>12/2/2015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99AF2-7497-4A69-8B05-545AB1280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86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885950"/>
            <a:ext cx="7772400" cy="1021556"/>
          </a:xfrm>
        </p:spPr>
        <p:txBody>
          <a:bodyPr>
            <a:noAutofit/>
          </a:bodyPr>
          <a:lstStyle/>
          <a:p>
            <a:r>
              <a:rPr lang="en-US" sz="29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Alternatives Using the Leap Motion to Extend Mid-air Word-gesture Keyboards</a:t>
            </a:r>
            <a:endParaRPr lang="en-US" sz="29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275410"/>
            <a:ext cx="7772400" cy="1125140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Garrett Benoit</a:t>
            </a:r>
          </a:p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Master of Computer Science Defense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105150"/>
            <a:ext cx="91440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Keyboard Layout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1</a:t>
            </a:r>
            <a:r>
              <a:rPr lang="en-US" sz="2800" baseline="30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st</a:t>
            </a: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Generation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2</a:t>
            </a:r>
            <a:r>
              <a:rPr lang="en-US" sz="2800" baseline="30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nd</a:t>
            </a: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Generation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Final Layout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952x212 </a:t>
            </a:r>
            <a:r>
              <a:rPr lang="en-US" sz="24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px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64x64 </a:t>
            </a:r>
            <a:r>
              <a:rPr lang="en-US" sz="24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px</a:t>
            </a: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keys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10 </a:t>
            </a:r>
            <a:r>
              <a:rPr lang="en-US" sz="24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px</a:t>
            </a: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gaps</a:t>
            </a:r>
          </a:p>
        </p:txBody>
      </p:sp>
      <p:pic>
        <p:nvPicPr>
          <p:cNvPr id="11266" name="Picture 2" descr="C:\Users\Garrett\Desktop\Thesis\workspace\Leap-Motion-Thesis\assets\assets_old\gen_1\leap_keyboard_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8" y="1835199"/>
            <a:ext cx="4364755" cy="259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Garrett\Desktop\Thesis\workspace\Leap-Motion-Thesis\assets\assets_old\gen_2\swipe_keybo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2002028"/>
            <a:ext cx="4467225" cy="22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Garrett\Desktop\Thesis\workspace\Leap-Motion-Thesis\assets\swipe_keybo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350" y="2309284"/>
            <a:ext cx="5038249" cy="164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8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673598" y="1710762"/>
            <a:ext cx="4364755" cy="2845926"/>
            <a:chOff x="4673598" y="1710762"/>
            <a:chExt cx="4364755" cy="2845926"/>
          </a:xfrm>
        </p:grpSpPr>
        <p:pic>
          <p:nvPicPr>
            <p:cNvPr id="12291" name="Picture 3" descr="C:\Users\Garrett\Desktop\defense\blankUI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598" y="1710762"/>
              <a:ext cx="4364755" cy="2845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792345" y="4210050"/>
              <a:ext cx="152400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94991" y="1943099"/>
            <a:ext cx="3738563" cy="1104900"/>
            <a:chOff x="2324100" y="5643562"/>
            <a:chExt cx="3738563" cy="1104900"/>
          </a:xfrm>
        </p:grpSpPr>
        <p:sp>
          <p:nvSpPr>
            <p:cNvPr id="33" name="Rectangle 32"/>
            <p:cNvSpPr/>
            <p:nvPr/>
          </p:nvSpPr>
          <p:spPr>
            <a:xfrm>
              <a:off x="2324100" y="6200775"/>
              <a:ext cx="3738563" cy="547687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24100" y="5643562"/>
              <a:ext cx="3738563" cy="547687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User Interface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Word Display Area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Transcription Area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Virtual Keyboard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Finger or Stylus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Position on Keyboard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181926"/>
                </a:solidFill>
                <a:latin typeface="Montserrat" panose="02000505000000020004" pitchFamily="2" charset="0"/>
              </a:rPr>
              <a:t>Gesture Path</a:t>
            </a:r>
          </a:p>
        </p:txBody>
      </p:sp>
      <p:sp>
        <p:nvSpPr>
          <p:cNvPr id="3" name="Rectangle 2"/>
          <p:cNvSpPr/>
          <p:nvPr/>
        </p:nvSpPr>
        <p:spPr>
          <a:xfrm>
            <a:off x="4960620" y="1908652"/>
            <a:ext cx="3794760" cy="624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60620" y="2468700"/>
            <a:ext cx="3794760" cy="624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93706" y="2517859"/>
            <a:ext cx="67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Montserrat" panose="02000505000000020004" pitchFamily="2" charset="0"/>
              </a:rPr>
              <a:t>dt</a:t>
            </a:r>
            <a:endParaRPr lang="en-US" sz="3200" dirty="0" smtClean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2224" y="2517861"/>
            <a:ext cx="63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8000"/>
                </a:solidFill>
                <a:latin typeface="Montserrat" panose="02000505000000020004" pitchFamily="2" charset="0"/>
              </a:rPr>
              <a:t>te</a:t>
            </a:r>
            <a:endParaRPr lang="en-US" sz="3200" dirty="0" smtClean="0">
              <a:solidFill>
                <a:srgbClr val="008000"/>
              </a:solidFill>
              <a:latin typeface="Montserrat" panose="0200050500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67461" y="1910775"/>
            <a:ext cx="63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te</a:t>
            </a:r>
            <a:endParaRPr lang="en-US" sz="32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86562" y="1910774"/>
            <a:ext cx="67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st</a:t>
            </a:r>
            <a:r>
              <a:rPr lang="en-US" sz="32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51687" y="2630137"/>
            <a:ext cx="239713" cy="360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90898" y="2602428"/>
            <a:ext cx="245667" cy="360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91325" y="2517860"/>
            <a:ext cx="67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8000"/>
                </a:solidFill>
                <a:latin typeface="Montserrat" panose="02000505000000020004" pitchFamily="2" charset="0"/>
              </a:rPr>
              <a:t>st</a:t>
            </a:r>
            <a:r>
              <a:rPr lang="en-US" sz="3200" dirty="0" smtClean="0">
                <a:solidFill>
                  <a:srgbClr val="008000"/>
                </a:solidFill>
                <a:latin typeface="Montserrat" panose="02000505000000020004" pitchFamily="2" charset="0"/>
              </a:rPr>
              <a:t> 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5715226" y="3479006"/>
            <a:ext cx="606199" cy="71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38800" y="3479006"/>
            <a:ext cx="76200" cy="3119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38800" y="3562350"/>
            <a:ext cx="631143" cy="2286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269943" y="3431493"/>
            <a:ext cx="109314" cy="109314"/>
          </a:xfrm>
          <a:prstGeom prst="ellipse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6057900" y="3355181"/>
            <a:ext cx="269081" cy="133350"/>
          </a:xfrm>
          <a:prstGeom prst="line">
            <a:avLst/>
          </a:prstGeom>
          <a:ln>
            <a:solidFill>
              <a:srgbClr val="0070C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8325" y="3421856"/>
            <a:ext cx="239711" cy="146186"/>
          </a:xfrm>
          <a:prstGeom prst="line">
            <a:avLst/>
          </a:prstGeom>
          <a:ln>
            <a:solidFill>
              <a:srgbClr val="0070C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 rot="-3000000">
            <a:off x="5853080" y="3024514"/>
            <a:ext cx="161961" cy="435440"/>
          </a:xfrm>
          <a:prstGeom prst="can">
            <a:avLst>
              <a:gd name="adj" fmla="val 88614"/>
            </a:avLst>
          </a:prstGeom>
          <a:solidFill>
            <a:srgbClr val="FFD4B5">
              <a:alpha val="80000"/>
            </a:srgbClr>
          </a:solidFill>
          <a:ln w="63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92344" y="3047999"/>
            <a:ext cx="4123055" cy="1390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6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0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1"/>
                            </p:stCondLst>
                            <p:childTnLst>
                              <p:par>
                                <p:cTn id="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mp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3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95062E-6 L 0.02812 0.03148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1574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12 0.03148 L -0.0382 0.03179 " pathEditMode="relative" rAng="0" ptsTypes="AA">
                                      <p:cBhvr>
                                        <p:cTn id="2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06667 2.22222E-6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 override="childStyle">
                                        <p:cTn id="2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82 0.03179 L -0.04774 0.09321 " pathEditMode="relative" rAng="0" ptsTypes="AA">
                                      <p:cBhvr>
                                        <p:cTn id="2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3056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6528 0.00062 L -0.075 0.05926 " pathEditMode="relative" rAng="0" ptsTypes="AA">
                                      <p:cBhvr>
                                        <p:cTn id="2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2932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774 0.09321 L 0.02448 0.04598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-237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5 0.05926 L -0.00834 0.01481 " pathEditMode="relative" rAng="0" ptsTypes="AA">
                                      <p:cBhvr>
                                        <p:cTn id="2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2222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6" presetClass="emph" presetSubtype="0" fill="hold" grpId="3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 override="childStyle">
                                        <p:cTn id="2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8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accel="50000" decel="50000" fill="hold" grpId="8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448 0.04599 L -0.00052 0.01636 " pathEditMode="relative" rAng="0" ptsTypes="AA">
                                      <p:cBhvr>
                                        <p:cTn id="2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1481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6" presetClass="emph" presetSubtype="0" fill="hold" grpId="9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1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33330" y="13333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16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3" nodeType="withEffect">
                                  <p:stCondLst>
                                    <p:cond delay="16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6" presetClass="emph" presetSubtype="0" fill="hold" grpId="4" nodeType="withEffect">
                                  <p:stCondLst>
                                    <p:cond delay="16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2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6" presetClass="emph" presetSubtype="0" fill="hold" grpId="4" nodeType="withEffect">
                                  <p:stCondLst>
                                    <p:cond delay="16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2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8192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6" presetID="42" presetClass="exit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42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5" grpId="0" animBg="1"/>
      <p:bldP spid="15" grpId="1" animBg="1"/>
      <p:bldP spid="15" grpId="2" animBg="1"/>
      <p:bldP spid="20" grpId="0" build="allAtOnce"/>
      <p:bldP spid="19" grpId="0"/>
      <p:bldP spid="19" grpId="1"/>
      <p:bldP spid="19" grpId="2"/>
      <p:bldP spid="19" grpId="3"/>
      <p:bldP spid="22" grpId="0"/>
      <p:bldP spid="22" grpId="1"/>
      <p:bldP spid="22" grpId="2"/>
      <p:bldP spid="22" grpId="3"/>
      <p:bldP spid="22" grpId="4"/>
      <p:bldP spid="23" grpId="0"/>
      <p:bldP spid="23" grpId="1"/>
      <p:bldP spid="23" grpId="2"/>
      <p:bldP spid="23" grpId="3"/>
      <p:bldP spid="23" grpId="4"/>
      <p:bldP spid="25" grpId="0" animBg="1"/>
      <p:bldP spid="25" grpId="1" animBg="1"/>
      <p:bldP spid="28" grpId="0" animBg="1"/>
      <p:bldP spid="28" grpId="1" animBg="1"/>
      <p:bldP spid="21" grpId="0"/>
      <p:bldP spid="21" grpId="1"/>
      <p:bldP spid="21" grpId="2"/>
      <p:bldP spid="21" grpId="3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29" grpId="6" animBg="1"/>
      <p:bldP spid="29" grpId="7" animBg="1"/>
      <p:bldP spid="29" grpId="8" animBg="1"/>
      <p:bldP spid="29" grpId="9" animBg="1"/>
      <p:bldP spid="29" grpId="10" animBg="1"/>
      <p:bldP spid="35" grpId="0" animBg="1"/>
      <p:bldP spid="35" grpId="1" animBg="1"/>
      <p:bldP spid="3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" y="1276349"/>
            <a:ext cx="4267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Traditional Word-gesture Keyboard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[29][30][31][32][33]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Pseudo Word-gesture Keyboard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Press Detection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Key Enlargement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Path Protection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Limitations</a:t>
            </a:r>
            <a:endParaRPr lang="en-US" sz="20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4400" y="1276350"/>
            <a:ext cx="4313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Uses recognition algorithms to analyze gestured word-shapes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Already known to work well for touch and mid-air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</a:t>
            </a:r>
            <a:endParaRPr lang="en-US" sz="27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Outside of the scope of this study</a:t>
            </a:r>
            <a:endParaRPr lang="en-US" sz="27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1276350"/>
            <a:ext cx="431395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45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Doesn’t analyze word-shapes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5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Takes advantage of known displayed words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5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Detects presses as word is being gestured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5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Similar look and feel to Traditional WGK</a:t>
            </a:r>
            <a:endParaRPr lang="en-US" sz="245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37100" y="1276350"/>
            <a:ext cx="4313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On Touch Activation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On Touch Deactivation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When passing over of expected characters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Deviations in generated path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Default angle 165º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37100" y="1276349"/>
            <a:ext cx="43139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Circular detection for expected letters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diameter 140% larger than key size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5623" y="3562350"/>
            <a:ext cx="4364753" cy="1133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9" name="Picture 3" descr="C:\Users\Garrett\Desktop\Figures_tmp\fig_no_bloat_k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33750"/>
            <a:ext cx="4876800" cy="15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Garrett\Desktop\Figures_tmp\fig_bloat_ke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33750"/>
            <a:ext cx="4876800" cy="159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37100" y="1276350"/>
            <a:ext cx="431395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Expected path is between previous and next expected letters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Path width is 62.5% larger than key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Angle detection decreased to 90˚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Example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C:\Users\Garrett\Desktop\Figures_tmp\fig_path_no_err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2169"/>
            <a:ext cx="2924176" cy="14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Garrett\Desktop\Figures_tmp\fig_path_no_prote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6769"/>
            <a:ext cx="2924176" cy="14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Garrett\Desktop\Figures_tmp\fig_path_with_err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97569"/>
            <a:ext cx="2924176" cy="14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675619" y="1389893"/>
            <a:ext cx="142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No Path Protection</a:t>
            </a:r>
            <a:endParaRPr lang="en-US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5622" y="2685293"/>
            <a:ext cx="142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Path Protection</a:t>
            </a:r>
            <a:endParaRPr lang="en-US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75620" y="3842194"/>
            <a:ext cx="142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Error with Path Protection</a:t>
            </a:r>
            <a:endParaRPr lang="en-US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37100" y="1271677"/>
            <a:ext cx="4313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Sensitive to detecting errors after first error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Requires error correction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Erroneous character production mid-gesture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nterrupts gesturing</a:t>
            </a:r>
          </a:p>
          <a:p>
            <a:pPr marL="457200" indent="-457200">
              <a:buBlip>
                <a:blip r:embed="rId2"/>
              </a:buBlip>
            </a:pP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3"/>
          <p:cNvSpPr txBox="1">
            <a:spLocks/>
          </p:cNvSpPr>
          <p:nvPr/>
        </p:nvSpPr>
        <p:spPr>
          <a:xfrm>
            <a:off x="0" y="209550"/>
            <a:ext cx="9144000" cy="8691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WGK Implementation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806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allAtOnce"/>
      <p:bldP spid="16" grpId="0" build="allAtOnce"/>
      <p:bldP spid="17" grpId="0" build="allAtOnce"/>
      <p:bldP spid="18" grpId="0" build="allAtOnce"/>
      <p:bldP spid="2" grpId="0" animBg="1"/>
      <p:bldP spid="2" grpId="1" animBg="1"/>
      <p:bldP spid="19" grpId="0" build="allAtOnce"/>
      <p:bldP spid="23" grpId="0" animBg="1"/>
      <p:bldP spid="23" grpId="1" animBg="1"/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Interaction Styles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2400" y="1276349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 Separation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Touch Screen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Surface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Static-air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Predictive-air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Bimodal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Pinch-air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Xbox Controller?</a:t>
            </a:r>
          </a:p>
        </p:txBody>
      </p:sp>
      <p:pic>
        <p:nvPicPr>
          <p:cNvPr id="10242" name="Picture 2" descr="C:\Users\Garrett\Desktop\Figures_tmp\fig_3m_displ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1815817"/>
            <a:ext cx="4364753" cy="268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Garrett\Desktop\Figures_tmp\fig_leap_hol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8" y="1946870"/>
            <a:ext cx="4364753" cy="24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Garrett\Desktop\Figures_tmp\fig_static_tou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8" y="1710444"/>
            <a:ext cx="4364753" cy="290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Garrett\Desktop\Figures_tmp\fig_static_ho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1710444"/>
            <a:ext cx="4364750" cy="290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Garrett\Desktop\Figures_tmp\fig_leap_bimod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8" y="1710444"/>
            <a:ext cx="4364755" cy="290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Garrett\Desktop\Figures_tmp\fig_pinch_touch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51" y="1710444"/>
            <a:ext cx="4117047" cy="290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Garrett\Desktop\final pics\fig_xbox_keyboar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2241448"/>
            <a:ext cx="4364754" cy="18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25"/>
          <p:cNvSpPr/>
          <p:nvPr/>
        </p:nvSpPr>
        <p:spPr>
          <a:xfrm>
            <a:off x="708660" y="4491990"/>
            <a:ext cx="2903220" cy="60960"/>
          </a:xfrm>
          <a:custGeom>
            <a:avLst/>
            <a:gdLst>
              <a:gd name="connsiteX0" fmla="*/ 0 w 2903220"/>
              <a:gd name="connsiteY0" fmla="*/ 30480 h 60960"/>
              <a:gd name="connsiteX1" fmla="*/ 91440 w 2903220"/>
              <a:gd name="connsiteY1" fmla="*/ 38100 h 60960"/>
              <a:gd name="connsiteX2" fmla="*/ 137160 w 2903220"/>
              <a:gd name="connsiteY2" fmla="*/ 45720 h 60960"/>
              <a:gd name="connsiteX3" fmla="*/ 411480 w 2903220"/>
              <a:gd name="connsiteY3" fmla="*/ 60960 h 60960"/>
              <a:gd name="connsiteX4" fmla="*/ 655320 w 2903220"/>
              <a:gd name="connsiteY4" fmla="*/ 53340 h 60960"/>
              <a:gd name="connsiteX5" fmla="*/ 716280 w 2903220"/>
              <a:gd name="connsiteY5" fmla="*/ 38100 h 60960"/>
              <a:gd name="connsiteX6" fmla="*/ 830580 w 2903220"/>
              <a:gd name="connsiteY6" fmla="*/ 22860 h 60960"/>
              <a:gd name="connsiteX7" fmla="*/ 1127760 w 2903220"/>
              <a:gd name="connsiteY7" fmla="*/ 7620 h 60960"/>
              <a:gd name="connsiteX8" fmla="*/ 1173480 w 2903220"/>
              <a:gd name="connsiteY8" fmla="*/ 0 h 60960"/>
              <a:gd name="connsiteX9" fmla="*/ 2148840 w 2903220"/>
              <a:gd name="connsiteY9" fmla="*/ 7620 h 60960"/>
              <a:gd name="connsiteX10" fmla="*/ 2179320 w 2903220"/>
              <a:gd name="connsiteY10" fmla="*/ 15240 h 60960"/>
              <a:gd name="connsiteX11" fmla="*/ 2392680 w 2903220"/>
              <a:gd name="connsiteY11" fmla="*/ 38100 h 60960"/>
              <a:gd name="connsiteX12" fmla="*/ 2781300 w 2903220"/>
              <a:gd name="connsiteY12" fmla="*/ 30480 h 60960"/>
              <a:gd name="connsiteX13" fmla="*/ 2834640 w 2903220"/>
              <a:gd name="connsiteY13" fmla="*/ 22860 h 60960"/>
              <a:gd name="connsiteX14" fmla="*/ 2857500 w 2903220"/>
              <a:gd name="connsiteY14" fmla="*/ 15240 h 60960"/>
              <a:gd name="connsiteX15" fmla="*/ 2903220 w 2903220"/>
              <a:gd name="connsiteY15" fmla="*/ 762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3220" h="60960">
                <a:moveTo>
                  <a:pt x="0" y="30480"/>
                </a:moveTo>
                <a:cubicBezTo>
                  <a:pt x="30480" y="33020"/>
                  <a:pt x="61041" y="34722"/>
                  <a:pt x="91440" y="38100"/>
                </a:cubicBezTo>
                <a:cubicBezTo>
                  <a:pt x="106796" y="39806"/>
                  <a:pt x="121795" y="44103"/>
                  <a:pt x="137160" y="45720"/>
                </a:cubicBezTo>
                <a:cubicBezTo>
                  <a:pt x="222342" y="54687"/>
                  <a:pt x="330582" y="57443"/>
                  <a:pt x="411480" y="60960"/>
                </a:cubicBezTo>
                <a:cubicBezTo>
                  <a:pt x="492760" y="58420"/>
                  <a:pt x="574228" y="59422"/>
                  <a:pt x="655320" y="53340"/>
                </a:cubicBezTo>
                <a:cubicBezTo>
                  <a:pt x="676207" y="51773"/>
                  <a:pt x="695741" y="42208"/>
                  <a:pt x="716280" y="38100"/>
                </a:cubicBezTo>
                <a:cubicBezTo>
                  <a:pt x="733807" y="34595"/>
                  <a:pt x="815746" y="24714"/>
                  <a:pt x="830580" y="22860"/>
                </a:cubicBezTo>
                <a:cubicBezTo>
                  <a:pt x="941943" y="-14261"/>
                  <a:pt x="825803" y="21999"/>
                  <a:pt x="1127760" y="7620"/>
                </a:cubicBezTo>
                <a:cubicBezTo>
                  <a:pt x="1143193" y="6885"/>
                  <a:pt x="1158240" y="2540"/>
                  <a:pt x="1173480" y="0"/>
                </a:cubicBezTo>
                <a:lnTo>
                  <a:pt x="2148840" y="7620"/>
                </a:lnTo>
                <a:cubicBezTo>
                  <a:pt x="2159311" y="7779"/>
                  <a:pt x="2168953" y="13759"/>
                  <a:pt x="2179320" y="15240"/>
                </a:cubicBezTo>
                <a:cubicBezTo>
                  <a:pt x="2260336" y="26814"/>
                  <a:pt x="2314851" y="31025"/>
                  <a:pt x="2392680" y="38100"/>
                </a:cubicBezTo>
                <a:lnTo>
                  <a:pt x="2781300" y="30480"/>
                </a:lnTo>
                <a:cubicBezTo>
                  <a:pt x="2799250" y="29861"/>
                  <a:pt x="2817028" y="26382"/>
                  <a:pt x="2834640" y="22860"/>
                </a:cubicBezTo>
                <a:cubicBezTo>
                  <a:pt x="2842516" y="21285"/>
                  <a:pt x="2849708" y="17188"/>
                  <a:pt x="2857500" y="15240"/>
                </a:cubicBezTo>
                <a:cubicBezTo>
                  <a:pt x="2889973" y="7122"/>
                  <a:pt x="2884241" y="7620"/>
                  <a:pt x="2903220" y="762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4650738" y="1442979"/>
            <a:ext cx="4321070" cy="3477934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187708" y="1639495"/>
            <a:ext cx="3247127" cy="3247127"/>
            <a:chOff x="5187708" y="1639495"/>
            <a:chExt cx="3247127" cy="3247127"/>
          </a:xfrm>
        </p:grpSpPr>
        <p:sp>
          <p:nvSpPr>
            <p:cNvPr id="30" name="Explosion 1 29"/>
            <p:cNvSpPr/>
            <p:nvPr/>
          </p:nvSpPr>
          <p:spPr>
            <a:xfrm>
              <a:off x="5187708" y="1639495"/>
              <a:ext cx="3247127" cy="3247127"/>
            </a:xfrm>
            <a:prstGeom prst="irregularSeal1">
              <a:avLst/>
            </a:prstGeom>
            <a:solidFill>
              <a:srgbClr val="202028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15940" y="2854464"/>
              <a:ext cx="2362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rPr>
                <a:t>Future Work Implications!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724400" y="1276350"/>
            <a:ext cx="4313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Word Separation can be defined as the process used to delimit between words when typing (e.g., Space Bar, Touch)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663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42" grpId="0" animBg="1"/>
      <p:bldP spid="42" grpId="1" animBg="1"/>
      <p:bldP spid="43" grpId="0"/>
      <p:bldP spid="4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673599" y="1428750"/>
            <a:ext cx="4364755" cy="3436428"/>
            <a:chOff x="4673599" y="1276349"/>
            <a:chExt cx="5105402" cy="4019550"/>
          </a:xfrm>
        </p:grpSpPr>
        <p:pic>
          <p:nvPicPr>
            <p:cNvPr id="15366" name="Picture 6" descr="C:\Users\Garrett\Desktop\defense\fig_calib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300" y="1276349"/>
              <a:ext cx="2552701" cy="200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7" name="Picture 7" descr="C:\Users\Garrett\Desktop\defense\fig_calib_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599" y="3286124"/>
              <a:ext cx="2552702" cy="200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C:\Users\Garrett\Desktop\defense\fig_calib_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298" y="3286124"/>
              <a:ext cx="2552702" cy="200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9" name="Picture 9" descr="C:\Users\Garrett\Desktop\defense\fig_calib_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599" y="1276349"/>
              <a:ext cx="2552700" cy="200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Calibration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7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Personal Space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[22][23]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7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Straight vs. Angled Interaction Plane</a:t>
            </a:r>
          </a:p>
          <a:p>
            <a:pPr marL="457200" indent="-457200">
              <a:buBlip>
                <a:blip r:embed="rId7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Calibration vs. Position of Leap Motion Controller</a:t>
            </a:r>
          </a:p>
          <a:p>
            <a:pPr marL="457200" indent="-457200">
              <a:buBlip>
                <a:blip r:embed="rId7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Average Sizes of Interaction Planes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73599" y="1780726"/>
            <a:ext cx="4364754" cy="2619824"/>
            <a:chOff x="2133600" y="5143500"/>
            <a:chExt cx="7127876" cy="4278312"/>
          </a:xfrm>
        </p:grpSpPr>
        <p:pic>
          <p:nvPicPr>
            <p:cNvPr id="15372" name="Picture 12" descr="C:\Users\Garrett\Desktop\Figures_tmp\fig_plane_angled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538" y="5143500"/>
              <a:ext cx="3563938" cy="427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3" name="Picture 13" descr="C:\Users\Garrett\Desktop\Figures_tmp\fig_plane_straight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5143500"/>
              <a:ext cx="3563938" cy="427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5181600" y="1428750"/>
            <a:ext cx="3327401" cy="3436428"/>
            <a:chOff x="4978400" y="1428750"/>
            <a:chExt cx="3327401" cy="3436428"/>
          </a:xfrm>
        </p:grpSpPr>
        <p:pic>
          <p:nvPicPr>
            <p:cNvPr id="15374" name="Picture 14" descr="C:\Users\Garrett\Desktop\Figures_tmp\fig_intended_path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403" y="1428750"/>
              <a:ext cx="2101398" cy="141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5" name="Picture 15" descr="C:\Users\Garrett\Desktop\Figures_tmp\fig_actual_path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403" y="3146964"/>
              <a:ext cx="2101398" cy="141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6" name="Picture 16" descr="C:\Users\Garrett\Desktop\Figures_tmp\fig_bad_calib_before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400" y="1428750"/>
              <a:ext cx="1226002" cy="1718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7" name="Picture 17" descr="C:\Users\Garrett\Desktop\Figures_tmp\fig_bad_calib_after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400" y="3146964"/>
              <a:ext cx="1226002" cy="1718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6204403" y="2844363"/>
              <a:ext cx="2101398" cy="302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04402" y="4562577"/>
              <a:ext cx="2101398" cy="3026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07603" y="2766596"/>
            <a:ext cx="210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Expected Path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07604" y="4484211"/>
            <a:ext cx="210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Actual Path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73600" y="1507614"/>
            <a:ext cx="4364753" cy="3273936"/>
            <a:chOff x="-1219200" y="742795"/>
            <a:chExt cx="10668000" cy="8001907"/>
          </a:xfrm>
        </p:grpSpPr>
        <p:pic>
          <p:nvPicPr>
            <p:cNvPr id="15382" name="Picture 22" descr="C:\Users\Garrett\Desktop\defense\fig_calibration_bimodal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9200" y="4744202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83" name="Picture 23" descr="C:\Users\Garrett\Desktop\defense\fig_calibration_pinch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743295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84" name="Picture 24" descr="C:\Users\Garrett\Desktop\defense\fig_calibration_surface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742795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85" name="Picture 25" descr="C:\Users\Garrett\Desktop\defense\fig_calibration_touch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9200" y="743702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41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allAtOnce"/>
      <p:bldP spid="48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Experiment Design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9550"/>
            <a:ext cx="91440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Experiment Design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Participants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Experimental Design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Task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Custom Dictionaries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Procedure</a:t>
            </a:r>
            <a:endParaRPr lang="en-US" sz="2700" dirty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Dependent Measures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24400" y="1276350"/>
            <a:ext cx="4313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18 Participants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[34]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13 Male, 5 Female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Aged 18 – 24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Right-handed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Word-gesture Experience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10 with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8 without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24400" y="1276350"/>
            <a:ext cx="4313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Within-subjects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[35][36]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Replicated Latin Squares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[35][37]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800600" y="3378174"/>
            <a:ext cx="4038600" cy="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3009927"/>
            <a:ext cx="0" cy="1847823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00600" y="3002492"/>
            <a:ext cx="4038600" cy="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24599" y="3009927"/>
            <a:ext cx="24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Conditions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62500" y="300884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Participants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86400" y="2661345"/>
            <a:ext cx="24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First Replication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62500" y="3379259"/>
            <a:ext cx="133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10300" y="3379259"/>
            <a:ext cx="270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A B C D E F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B C D E F A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C D E F A B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D E F A B C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E F A B C D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F A B C D E</a:t>
            </a:r>
            <a:endParaRPr lang="en-US" sz="1400" spc="1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6400" y="2657475"/>
            <a:ext cx="24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Second Replication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2500" y="3375389"/>
            <a:ext cx="133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7</a:t>
            </a:r>
            <a:endParaRPr lang="en-US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8</a:t>
            </a:r>
            <a:endParaRPr lang="en-US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9</a:t>
            </a:r>
            <a:endParaRPr lang="en-US" sz="1400" dirty="0" smtClean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10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11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10300" y="3375389"/>
            <a:ext cx="270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F A B C D E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A B C D E F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B C D E F A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C D E F A B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D E F A B C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E F A B C 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6400" y="2661345"/>
            <a:ext cx="24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Third Replication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2500" y="3379259"/>
            <a:ext cx="133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13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14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15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16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17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</a:rPr>
              <a:t>18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10300" y="3379259"/>
            <a:ext cx="270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E F A B C D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F A B C D E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A B C D E F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B C D E F A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C D E F A B</a:t>
            </a:r>
          </a:p>
          <a:p>
            <a:pPr algn="ctr"/>
            <a:r>
              <a:rPr lang="en-US" sz="1400" spc="1000" dirty="0" smtClean="0">
                <a:solidFill>
                  <a:schemeClr val="tx1">
                    <a:lumMod val="95000"/>
                  </a:schemeClr>
                </a:solidFill>
              </a:rPr>
              <a:t>D E F A B 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24400" y="1281112"/>
            <a:ext cx="4313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Task Profile for Each Keyboard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15 trials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Selected at random from predefined, static dictionaries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90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nique words total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24400" y="1281112"/>
            <a:ext cx="43139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Trials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Words of 3-6 characters in length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Presented in random order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One at a time (no phrases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[38]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Required to be correct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24400" y="1291739"/>
            <a:ext cx="4313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What is a Dictionary?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Compendium of preselected unique words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lgorithmically chosen for their gesture-shape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4400" y="1291743"/>
                <a:ext cx="4313952" cy="3647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Blip>
                    <a:blip r:embed="rId2"/>
                  </a:buBlip>
                </a:pPr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How is gesture similarity determined?</a:t>
                </a:r>
              </a:p>
              <a:p>
                <a:pPr marL="457200" indent="-457200">
                  <a:buBlip>
                    <a:blip r:embed="rId2"/>
                  </a:buBlip>
                </a:pPr>
                <a:endParaRPr lang="en-US" sz="20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16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box>
                                    <m:boxPr>
                                      <m:ctrlPr>
                                        <a:rPr lang="en-US" sz="160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sz="160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𝑑𝑖𝑠𝑡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𝑚𝑎𝑥𝑑𝑖𝑠𝑡</m:t>
                                          </m:r>
                                        </m:den>
                                      </m:f>
                                    </m:e>
                                  </m:box>
                                  <m:r>
                                    <a:rPr lang="en-US" sz="16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box>
                                    <m:boxPr>
                                      <m:ctrlPr>
                                        <a:rPr lang="en-US" sz="16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𝑎𝑛𝑔𝑙𝑒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, 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nary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/>
                                </a:rPr>
                                <m:t>2(</m:t>
                              </m:r>
                              <m:r>
                                <a:rPr lang="en-US" sz="16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/>
                                </a:rPr>
                                <m:t>−1)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8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endParaRPr lang="en-US" sz="20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  <a:p>
                <a:pPr marL="457200" indent="-457200">
                  <a:buBlip>
                    <a:blip r:embed="rId2"/>
                  </a:buBlip>
                </a:pPr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Example Word Set: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{“find”, “rubs”, “rind”, “fins”, “fibs”, “fine}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291743"/>
                <a:ext cx="4313952" cy="3647345"/>
              </a:xfrm>
              <a:prstGeom prst="rect">
                <a:avLst/>
              </a:prstGeom>
              <a:blipFill rotWithShape="1">
                <a:blip r:embed="rId3"/>
                <a:stretch>
                  <a:fillRect t="-1505" r="-1130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4724400" y="1291743"/>
            <a:ext cx="4313952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Text-entry Rate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[39][40]</a:t>
            </a:r>
            <a:endParaRPr lang="en-US" sz="25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Error Rates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[1][41][42]</a:t>
            </a:r>
            <a:endParaRPr lang="en-US" sz="25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Correctness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[43]</a:t>
            </a:r>
            <a:endParaRPr lang="en-US" sz="25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Distance Measures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Time-based Measures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Additional Quantitative Measures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Qualitative Measures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24400" y="1291743"/>
            <a:ext cx="43139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Single Study Visit (35 – 40 min)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For Each Keyboard: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Explain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Calibrate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Practice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Task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Intermittent Survey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Exit Survey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155142"/>
            <a:ext cx="9144000" cy="3999400"/>
            <a:chOff x="0" y="1155142"/>
            <a:chExt cx="9144000" cy="3999400"/>
          </a:xfrm>
        </p:grpSpPr>
        <p:sp>
          <p:nvSpPr>
            <p:cNvPr id="49" name="Rectangle 48"/>
            <p:cNvSpPr/>
            <p:nvPr/>
          </p:nvSpPr>
          <p:spPr>
            <a:xfrm>
              <a:off x="0" y="1155142"/>
              <a:ext cx="9144000" cy="3988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14" name="Picture 2" descr="C:\Users\Garrett\Desktop\figures\fig_words_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1164188"/>
              <a:ext cx="8305800" cy="399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63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allAtOnce"/>
      <p:bldP spid="26" grpId="0" build="allAtOnce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 build="allAtOnce"/>
      <p:bldP spid="43" grpId="0" build="allAtOnce"/>
      <p:bldP spid="44" grpId="0" build="allAtOnce"/>
      <p:bldP spid="45" grpId="0" build="allAtOnce"/>
      <p:bldP spid="4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Results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943601" y="3656258"/>
            <a:ext cx="1664492" cy="370369"/>
            <a:chOff x="5951220" y="4179183"/>
            <a:chExt cx="1664492" cy="370369"/>
          </a:xfrm>
        </p:grpSpPr>
        <p:sp>
          <p:nvSpPr>
            <p:cNvPr id="68" name="TextBox 67"/>
            <p:cNvSpPr txBox="1"/>
            <p:nvPr/>
          </p:nvSpPr>
          <p:spPr>
            <a:xfrm>
              <a:off x="5951220" y="4180220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95000"/>
                    </a:schemeClr>
                  </a:solidFill>
                </a:rPr>
                <a:t>fuired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69" name="Left Arrow 68"/>
            <p:cNvSpPr/>
            <p:nvPr/>
          </p:nvSpPr>
          <p:spPr>
            <a:xfrm>
              <a:off x="6581060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>
              <a:off x="6657260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Left Arrow 70"/>
            <p:cNvSpPr/>
            <p:nvPr/>
          </p:nvSpPr>
          <p:spPr>
            <a:xfrm>
              <a:off x="6733460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/>
            <p:cNvSpPr/>
            <p:nvPr/>
          </p:nvSpPr>
          <p:spPr>
            <a:xfrm>
              <a:off x="6809660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53713" y="4179183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95000"/>
                    </a:schemeClr>
                  </a:solidFill>
                </a:rPr>
                <a:t>ired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74" name="Left Arrow 73"/>
            <p:cNvSpPr/>
            <p:nvPr/>
          </p:nvSpPr>
          <p:spPr>
            <a:xfrm>
              <a:off x="6885860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Arrow 74"/>
            <p:cNvSpPr/>
            <p:nvPr/>
          </p:nvSpPr>
          <p:spPr>
            <a:xfrm>
              <a:off x="7296625" y="4336344"/>
              <a:ext cx="55959" cy="76200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Modified Measures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Shortest Transcription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Example:</a:t>
            </a:r>
            <a:endParaRPr lang="en-US" sz="16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0" y="1276349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Backspace Transcription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Example:</a:t>
            </a:r>
            <a:endParaRPr lang="en-US" sz="20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8600" y="3644590"/>
            <a:ext cx="4038600" cy="0"/>
          </a:xfrm>
          <a:prstGeom prst="line">
            <a:avLst/>
          </a:prstGeom>
          <a:ln w="28575">
            <a:solidFill>
              <a:srgbClr val="202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71600" y="2996971"/>
            <a:ext cx="0" cy="1724025"/>
          </a:xfrm>
          <a:prstGeom prst="line">
            <a:avLst/>
          </a:prstGeom>
          <a:ln w="28575">
            <a:solidFill>
              <a:srgbClr val="202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600" y="3002492"/>
            <a:ext cx="4038600" cy="0"/>
          </a:xfrm>
          <a:prstGeom prst="line">
            <a:avLst/>
          </a:prstGeom>
          <a:ln w="28575">
            <a:solidFill>
              <a:srgbClr val="202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8000" y="3002492"/>
            <a:ext cx="0" cy="1724854"/>
          </a:xfrm>
          <a:prstGeom prst="line">
            <a:avLst/>
          </a:prstGeom>
          <a:ln w="28575">
            <a:solidFill>
              <a:srgbClr val="2020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00" y="300884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02028"/>
                </a:solidFill>
              </a:rPr>
              <a:t>Presented Text: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599" y="3009927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02028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202028"/>
                </a:solidFill>
              </a:rPr>
              <a:t>Stream: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56467" y="3008842"/>
            <a:ext cx="128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202028"/>
                </a:solidFill>
              </a:rPr>
              <a:t>Transcribed Text: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600" y="3656258"/>
            <a:ext cx="11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02028"/>
                </a:solidFill>
              </a:rPr>
              <a:t>fire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71601" y="3656258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02028"/>
                </a:solidFill>
              </a:rPr>
              <a:t>fuired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80067" y="3656258"/>
            <a:ext cx="11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02028"/>
                </a:solidFill>
              </a:rPr>
              <a:t>fuire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35" name="Left Arrow 34"/>
          <p:cNvSpPr/>
          <p:nvPr/>
        </p:nvSpPr>
        <p:spPr>
          <a:xfrm>
            <a:off x="2001441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/>
          <p:cNvSpPr/>
          <p:nvPr/>
        </p:nvSpPr>
        <p:spPr>
          <a:xfrm>
            <a:off x="2077641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Arrow 41"/>
          <p:cNvSpPr/>
          <p:nvPr/>
        </p:nvSpPr>
        <p:spPr>
          <a:xfrm>
            <a:off x="2153841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2230041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74094" y="365522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02028"/>
                </a:solidFill>
              </a:rPr>
              <a:t>ired</a:t>
            </a:r>
            <a:endParaRPr lang="en-US" dirty="0">
              <a:solidFill>
                <a:srgbClr val="202028"/>
              </a:solidFill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2306241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Arrow 45"/>
          <p:cNvSpPr/>
          <p:nvPr/>
        </p:nvSpPr>
        <p:spPr>
          <a:xfrm>
            <a:off x="2717006" y="3812382"/>
            <a:ext cx="55959" cy="76200"/>
          </a:xfrm>
          <a:prstGeom prst="leftArrow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371600" y="3656258"/>
            <a:ext cx="11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02028"/>
                </a:solidFill>
              </a:rPr>
              <a:t>fuire</a:t>
            </a:r>
            <a:endParaRPr lang="en-US" dirty="0">
              <a:solidFill>
                <a:srgbClr val="202028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800600" y="3644590"/>
            <a:ext cx="4038600" cy="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943600" y="2996971"/>
            <a:ext cx="0" cy="172402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00600" y="3002492"/>
            <a:ext cx="4038600" cy="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620000" y="3002492"/>
            <a:ext cx="0" cy="172485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800600" y="3008842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Presented Text: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24599" y="3009927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Stream: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28467" y="3008842"/>
            <a:ext cx="128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Transcribed Text: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00600" y="3656258"/>
            <a:ext cx="11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fire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3601" y="3656258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fuired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9" name="Left Arrow 58"/>
          <p:cNvSpPr/>
          <p:nvPr/>
        </p:nvSpPr>
        <p:spPr>
          <a:xfrm>
            <a:off x="6573441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Arrow 59"/>
          <p:cNvSpPr/>
          <p:nvPr/>
        </p:nvSpPr>
        <p:spPr>
          <a:xfrm>
            <a:off x="6649641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Arrow 60"/>
          <p:cNvSpPr/>
          <p:nvPr/>
        </p:nvSpPr>
        <p:spPr>
          <a:xfrm>
            <a:off x="6725841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Arrow 61"/>
          <p:cNvSpPr/>
          <p:nvPr/>
        </p:nvSpPr>
        <p:spPr>
          <a:xfrm>
            <a:off x="6802041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846094" y="3655221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ired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4" name="Left Arrow 63"/>
          <p:cNvSpPr/>
          <p:nvPr/>
        </p:nvSpPr>
        <p:spPr>
          <a:xfrm>
            <a:off x="6878241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Arrow 64"/>
          <p:cNvSpPr/>
          <p:nvPr/>
        </p:nvSpPr>
        <p:spPr>
          <a:xfrm>
            <a:off x="7289006" y="3812382"/>
            <a:ext cx="55959" cy="76200"/>
          </a:xfrm>
          <a:prstGeom prst="leftArrow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62500" y="3008842"/>
            <a:ext cx="120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Modified Presented: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800600" y="3657295"/>
            <a:ext cx="890588" cy="369332"/>
            <a:chOff x="4583907" y="4047022"/>
            <a:chExt cx="890588" cy="369332"/>
          </a:xfrm>
        </p:grpSpPr>
        <p:sp>
          <p:nvSpPr>
            <p:cNvPr id="78" name="TextBox 77"/>
            <p:cNvSpPr txBox="1"/>
            <p:nvPr/>
          </p:nvSpPr>
          <p:spPr>
            <a:xfrm>
              <a:off x="4583907" y="4048059"/>
              <a:ext cx="445294" cy="36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f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79" name="Left Arrow 78"/>
            <p:cNvSpPr/>
            <p:nvPr/>
          </p:nvSpPr>
          <p:spPr>
            <a:xfrm>
              <a:off x="4756547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Left Arrow 79"/>
            <p:cNvSpPr/>
            <p:nvPr/>
          </p:nvSpPr>
          <p:spPr>
            <a:xfrm>
              <a:off x="4832747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Left Arrow 80"/>
            <p:cNvSpPr/>
            <p:nvPr/>
          </p:nvSpPr>
          <p:spPr>
            <a:xfrm>
              <a:off x="4908947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Left Arrow 81"/>
            <p:cNvSpPr/>
            <p:nvPr/>
          </p:nvSpPr>
          <p:spPr>
            <a:xfrm>
              <a:off x="4985147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029201" y="4047022"/>
              <a:ext cx="445294" cy="36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95000"/>
                    </a:schemeClr>
                  </a:solidFill>
                </a:rPr>
                <a:t>ire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4" name="Left Arrow 83"/>
            <p:cNvSpPr/>
            <p:nvPr/>
          </p:nvSpPr>
          <p:spPr>
            <a:xfrm>
              <a:off x="5061347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Arrow 84"/>
            <p:cNvSpPr/>
            <p:nvPr/>
          </p:nvSpPr>
          <p:spPr>
            <a:xfrm>
              <a:off x="5372100" y="4204183"/>
              <a:ext cx="45719" cy="75986"/>
            </a:xfrm>
            <a:prstGeom prst="leftArrow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4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2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7556E-17 -4.93827E-6 L 0.18229 0.000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1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1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1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01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01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1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02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3827E-6 L 0.18403 0.00031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29" grpId="0"/>
      <p:bldP spid="30" grpId="0"/>
      <p:bldP spid="31" grpId="0"/>
      <p:bldP spid="33" grpId="0"/>
      <p:bldP spid="34" grpId="0"/>
      <p:bldP spid="34" grpId="2"/>
      <p:bldP spid="34" grpId="3"/>
      <p:bldP spid="35" grpId="0" animBg="1"/>
      <p:bldP spid="41" grpId="0" animBg="1"/>
      <p:bldP spid="42" grpId="0" animBg="1"/>
      <p:bldP spid="43" grpId="0" animBg="1"/>
      <p:bldP spid="45" grpId="0"/>
      <p:bldP spid="44" grpId="0" animBg="1"/>
      <p:bldP spid="46" grpId="0" animBg="1"/>
      <p:bldP spid="48" grpId="0"/>
      <p:bldP spid="48" grpId="1"/>
      <p:bldP spid="53" grpId="0"/>
      <p:bldP spid="53" grpId="1"/>
      <p:bldP spid="53" grpId="2"/>
      <p:bldP spid="54" grpId="0"/>
      <p:bldP spid="55" grpId="0"/>
      <p:bldP spid="56" grpId="0"/>
      <p:bldP spid="56" grpId="1"/>
      <p:bldP spid="57" grpId="0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Text-entry Rate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Text-entry Rate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Pinching Consistent with Vulture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11.3 vs 11.8 WMP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58% vs 59% of touch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Pinch vs Bimodal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11.3 vs 15.8 WPM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Surface vs Bimodal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88% vs 81% of touch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Errors Corrected throughout</a:t>
            </a:r>
          </a:p>
          <a:p>
            <a:endParaRPr lang="en-US" sz="24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7170" name="Picture 2" descr="C:\Users\Garrett\Desktop\figures\fig_textentry_multi_me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523460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24400" y="1291743"/>
                <a:ext cx="4313952" cy="3098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Blip>
                    <a:blip r:embed="rId3"/>
                  </a:buBlip>
                </a:pPr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Words Per Minute</a:t>
                </a:r>
                <a:r>
                  <a:rPr lang="en-US" sz="10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[39]</a:t>
                </a:r>
                <a:endParaRPr lang="en-US" sz="28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/>
                      </a:rPr>
                      <m:t>𝑊𝑃𝑀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/>
                      </a:rPr>
                      <m:t>= </m:t>
                    </m:r>
                    <m:box>
                      <m:box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|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  <m:t>𝑆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/>
                          </a:rPr>
                          <m:t>∗60∗</m:t>
                        </m:r>
                        <m:box>
                          <m:box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</a:schemeClr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endParaRPr lang="en-US" sz="2800" dirty="0" smtClean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  <a:p>
                <a:pPr marL="457200" indent="-457200">
                  <a:buBlip>
                    <a:blip r:embed="rId3"/>
                  </a:buBlip>
                </a:pPr>
                <a:r>
                  <a:rPr lang="en-US" sz="28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Have to include time it takes to produce first character for word-gesturing</a:t>
                </a:r>
                <a:r>
                  <a:rPr lang="en-US" sz="1000" dirty="0" smtClean="0">
                    <a:solidFill>
                      <a:schemeClr val="tx1">
                        <a:lumMod val="95000"/>
                      </a:schemeClr>
                    </a:solidFill>
                    <a:latin typeface="Montserrat" panose="02000505000000020004" pitchFamily="2" charset="0"/>
                  </a:rPr>
                  <a:t>[40]</a:t>
                </a:r>
                <a:endParaRPr lang="en-US" sz="2800" dirty="0">
                  <a:solidFill>
                    <a:schemeClr val="tx1">
                      <a:lumMod val="95000"/>
                    </a:schemeClr>
                  </a:solidFill>
                  <a:latin typeface="Montserrat" panose="02000505000000020004" pitchFamily="2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291743"/>
                <a:ext cx="4313952" cy="3098477"/>
              </a:xfrm>
              <a:prstGeom prst="rect">
                <a:avLst/>
              </a:prstGeom>
              <a:blipFill rotWithShape="1">
                <a:blip r:embed="rId5"/>
                <a:stretch>
                  <a:fillRect t="-1772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Error Rates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Minimum Word Distance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Minimum String Distance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[41][42]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Keystrokes Per Character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[42]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Total Error Rate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[42]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6146" name="Picture 2" descr="C:\Users\Garrett\Desktop\figures\fig_MWD_multi_m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2" y="1523460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arrett\Desktop\figures\fig_MSD_multi_me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523460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arrett\Desktop\figures\fig_KSPC_multi_me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3" y="1523461"/>
            <a:ext cx="4364752" cy="32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arrett\Desktop\figures\fig_totER_multi_me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0" y="1523461"/>
            <a:ext cx="4364754" cy="32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24400" y="1276350"/>
            <a:ext cx="431395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Greatest drops observed for: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Surface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Static-air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Predictive-air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What is causing these increased errors?</a:t>
            </a:r>
          </a:p>
        </p:txBody>
      </p:sp>
      <p:pic>
        <p:nvPicPr>
          <p:cNvPr id="6150" name="Picture 6" descr="C:\Users\Garrett\Desktop\Figures_tmp\fig_arc_dow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78" y="1276349"/>
            <a:ext cx="3325022" cy="37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Garrett\Desktop\Figures_tmp\fig_arc_u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78" y="1276348"/>
            <a:ext cx="3325022" cy="37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Correctness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Fréchet</a:t>
            </a: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 Distance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[43]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Trends Broken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Why?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Gesture Velocity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Difference in Tracking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C:\Users\Garrett\Desktop\figures\fig_frechet_multi_m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523460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1155142"/>
            <a:ext cx="9144000" cy="4007408"/>
            <a:chOff x="0" y="1155142"/>
            <a:chExt cx="9144000" cy="4007408"/>
          </a:xfrm>
        </p:grpSpPr>
        <p:sp>
          <p:nvSpPr>
            <p:cNvPr id="16" name="Rectangle 15"/>
            <p:cNvSpPr/>
            <p:nvPr/>
          </p:nvSpPr>
          <p:spPr>
            <a:xfrm>
              <a:off x="0" y="1155142"/>
              <a:ext cx="9144000" cy="3988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6199" y="1428750"/>
              <a:ext cx="8991601" cy="3733800"/>
              <a:chOff x="76199" y="1226115"/>
              <a:chExt cx="8991601" cy="3733800"/>
            </a:xfrm>
          </p:grpSpPr>
          <p:pic>
            <p:nvPicPr>
              <p:cNvPr id="18" name="Picture 5" descr="C:\Users\Garrett\Desktop\figures\fig_hailed_paths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1" y="1226115"/>
                <a:ext cx="4599422" cy="1128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:\Users\Garrett\Desktop\figures\fig_bailed_path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9" y="2535544"/>
                <a:ext cx="4599422" cy="1128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7" descr="C:\Users\Garrett\Desktop\figures\fig_failed_paths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3831143"/>
                <a:ext cx="4599421" cy="1128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:\Users\Garrett\Desktop\figures\fig_nailed_paths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8378" y="2535743"/>
                <a:ext cx="4599422" cy="1128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9" descr="C:\Users\Garrett\Desktop\figures\fig_mailed_paths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0953" y="1226115"/>
                <a:ext cx="4599422" cy="1128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C:\Users\Garrett\Desktop\figures\fig_jailed_paths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5679" y="3831144"/>
                <a:ext cx="4599421" cy="1128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9524" y="118104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Touch Screen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2450" y="118104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Surface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9049" y="249555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Static-air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0550" y="249555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Predictive-air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25" y="377184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Bimodal-air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62450" y="3771840"/>
            <a:ext cx="380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Pinch-air</a:t>
            </a:r>
            <a:endParaRPr lang="en-US" sz="1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0" y="1276350"/>
            <a:ext cx="4313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The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Fréchet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 Distance for two curves </a:t>
            </a:r>
            <a:r>
              <a:rPr lang="en-US" sz="2400" i="1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and </a:t>
            </a:r>
            <a:r>
              <a:rPr lang="en-US" sz="2400" i="1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 is the minimum length leash needed to walk a dog when the person walks along </a:t>
            </a:r>
            <a:r>
              <a:rPr lang="en-US" sz="2400" i="1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 and the dog walks along </a:t>
            </a:r>
            <a:r>
              <a:rPr lang="en-US" sz="2400" i="1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3" grpId="0" animBg="1"/>
      <p:bldP spid="13" grpId="1" animBg="1"/>
      <p:bldP spid="14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Distance Measures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Word-gesture Distance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Velocity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Word-gesture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Hand</a:t>
            </a:r>
          </a:p>
        </p:txBody>
      </p:sp>
      <p:pic>
        <p:nvPicPr>
          <p:cNvPr id="5122" name="Picture 2" descr="C:\Users\Garrett\Desktop\figures\fig_distance_multi_m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2" y="1523461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arrett\Desktop\figures\fig_velocity_gesture_me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2" y="1523461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arrett\Desktop\figures\fig_velocity_hand_me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523461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80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Time-based Measures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Word-gesture Duration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Reaction Time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Errors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Simulate Touch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First Correct Letter</a:t>
            </a:r>
            <a:endParaRPr lang="en-US" sz="24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3074" name="Picture 2" descr="C:\Users\Garrett\Desktop\figures\fig_reaction_errors_m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3" y="1523461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Garrett\Desktop\figures\fig_reaction_touch_me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523460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Garrett\Desktop\figures\fig_reaction_pressed_me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4" y="1523460"/>
            <a:ext cx="4364752" cy="32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Garrett\Desktop\figures\fig_time_multi_me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19" y="1523458"/>
            <a:ext cx="4364755" cy="32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80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Garrett\Desktop\figures\fig_num_touches_m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1523462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arrett\Desktop\figures\fig_num_practice_m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3" y="1523463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4794"/>
            <a:ext cx="9144000" cy="716756"/>
          </a:xfrm>
        </p:spPr>
        <p:txBody>
          <a:bodyPr>
            <a:noAutofit/>
          </a:bodyPr>
          <a:lstStyle/>
          <a:p>
            <a:pPr algn="ctr"/>
            <a:r>
              <a:rPr lang="en-US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Additional Quantitative Measures</a:t>
            </a:r>
            <a:endParaRPr lang="en-US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1276349"/>
            <a:ext cx="426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Number of Touches Simulated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4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Number of Practice Words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No significant differences</a:t>
            </a:r>
            <a:endParaRPr lang="en-US" sz="24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4400" y="1276350"/>
            <a:ext cx="4313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Two classes of participants: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Same practice for each keyboard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Less practice as time goes on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80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rett\Desktop\figures\fig_discomfort_box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1523463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arrett\Desktop\figures\fig_fatigue_box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526498"/>
            <a:ext cx="4364753" cy="32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arrett\Desktop\figures\fig_difficulty_boxp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520428"/>
            <a:ext cx="4368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Garrett\Desktop\figures\fig_ranking_me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523463"/>
            <a:ext cx="43688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Qualitative Measures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1276349"/>
            <a:ext cx="4267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Likert Scale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Level of Discomfort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Level of Fatigue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Level of Difficulty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6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Preference Ranking</a:t>
            </a:r>
            <a:endParaRPr lang="en-US" sz="20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6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Word-gesture Experience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2182" y="2025729"/>
            <a:ext cx="47916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?</a:t>
            </a:r>
            <a:endParaRPr lang="en-US" sz="138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8565" y="2190750"/>
            <a:ext cx="4791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NOT A</a:t>
            </a:r>
          </a:p>
          <a:p>
            <a:pPr algn="ctr"/>
            <a:r>
              <a:rPr lang="en-US" sz="6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FACTOR!</a:t>
            </a:r>
            <a:endParaRPr lang="en-US" sz="60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4400" y="1276350"/>
            <a:ext cx="43139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What does this mean for word-gesturing?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Intuitive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Beginners are Experts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4" grpId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Discussion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Analysis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Findings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Limitations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4400" y="1276350"/>
            <a:ext cx="431395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Forced Correction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Character Production Mid-gesture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Decoupling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[1][24]</a:t>
            </a:r>
            <a:endParaRPr lang="en-US" sz="23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3D Complexity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Explicit Delimiting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</a:t>
            </a:r>
            <a:endParaRPr lang="en-US" sz="23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3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“Skimming” </a:t>
            </a: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Issue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Tracking Issues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Latency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19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Line of Sight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Bad Calibrations</a:t>
            </a:r>
            <a:endParaRPr lang="en-US" sz="23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0" y="1276350"/>
            <a:ext cx="4313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Pseudo WGK works when words are known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Pinching is consistent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Can be extrapolated to traditional implementations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3D Interactions too hard with decoupling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Leap Surface performed well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Bimodal closes the gap</a:t>
            </a:r>
          </a:p>
        </p:txBody>
      </p:sp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Future Work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Recommendations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Word-recognition</a:t>
            </a:r>
            <a:endParaRPr lang="en-US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Task Redesign</a:t>
            </a:r>
            <a:endParaRPr lang="en-US" sz="20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The “Skimming” Issue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Improved Tracking</a:t>
            </a: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Alternative Interaction Plane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[22][23]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Augmented Reality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6463" y="2664280"/>
            <a:ext cx="4173068" cy="99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Garrett\Desktop\Figures_tmp\fig_skimming_af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4" y="1514859"/>
            <a:ext cx="4160368" cy="33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Garrett\Desktop\Figures_tmp\fig_skimming_fix_af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4" y="1504950"/>
            <a:ext cx="4160367" cy="3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Garrett\Desktop\Figures_tmp\fig_block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50" y="1341630"/>
            <a:ext cx="2795700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Garrett\Desktop\Figures_tmp\fig_ang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50" y="1341630"/>
            <a:ext cx="2795700" cy="36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031" y="1341631"/>
            <a:ext cx="2604943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24400" y="1276350"/>
            <a:ext cx="43139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New Design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Less Conditions (Bimodal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ocus)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More Trials, Repeated Sessions, &amp; Training on Single Phrases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Phrase Sets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164" y="1772061"/>
            <a:ext cx="4160367" cy="27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1276349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Why Mid-air Keyboards?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Typical Usage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Need for Change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Challenges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[1][2][3]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Purpose</a:t>
            </a:r>
          </a:p>
        </p:txBody>
      </p:sp>
      <p:pic>
        <p:nvPicPr>
          <p:cNvPr id="17411" name="Picture 3" descr="C:\Users\Garrett\Desktop\defense\minority-re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8" y="2042536"/>
            <a:ext cx="4364754" cy="21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24400" y="1276350"/>
            <a:ext cx="43139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6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The emergence of user experiences based solely on mid-air, gesture-based interactions garner the need for efficient mid-air, gesture-based text-entry.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2042536"/>
            <a:ext cx="4364754" cy="221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24400" y="1276350"/>
            <a:ext cx="43139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Problems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[1][2][3][4][5]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Focused on large displays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Requires standing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Requires orthogonal positioning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Inconvenient tracking devices/wearables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Non-personal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73599" y="1341317"/>
            <a:ext cx="2123736" cy="1763833"/>
            <a:chOff x="4673599" y="1341317"/>
            <a:chExt cx="2123736" cy="1763833"/>
          </a:xfrm>
        </p:grpSpPr>
        <p:pic>
          <p:nvPicPr>
            <p:cNvPr id="17418" name="Picture 10" descr="C:\Users\Garrett\Desktop\defense\Gaming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599" y="1341317"/>
              <a:ext cx="2123736" cy="139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4673599" y="2735818"/>
              <a:ext cx="2123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Gaming</a:t>
              </a:r>
              <a:r>
                <a:rPr lang="en-US" sz="1000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[4]</a:t>
              </a:r>
              <a:endParaRPr lang="en-US" dirty="0" smtClean="0">
                <a:solidFill>
                  <a:srgbClr val="202028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73599" y="3234439"/>
            <a:ext cx="2125274" cy="1763596"/>
            <a:chOff x="4673599" y="3234439"/>
            <a:chExt cx="2125274" cy="1763596"/>
          </a:xfrm>
        </p:grpSpPr>
        <p:pic>
          <p:nvPicPr>
            <p:cNvPr id="17420" name="Picture 12" descr="C:\Users\Garrett\Desktop\defense\accessibility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599" y="3234439"/>
              <a:ext cx="2125274" cy="139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673599" y="4628703"/>
              <a:ext cx="2123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Accessibility</a:t>
              </a:r>
              <a:r>
                <a:rPr lang="en-US" sz="1000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[7][8]</a:t>
              </a:r>
              <a:endParaRPr lang="en-US" dirty="0" smtClean="0">
                <a:solidFill>
                  <a:srgbClr val="202028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13079" y="1341317"/>
            <a:ext cx="2125274" cy="1763833"/>
            <a:chOff x="6913079" y="1341317"/>
            <a:chExt cx="2125274" cy="1763833"/>
          </a:xfrm>
        </p:grpSpPr>
        <p:pic>
          <p:nvPicPr>
            <p:cNvPr id="17421" name="Picture 13" descr="C:\Users\Garrett\Desktop\defense\AR&amp;VR3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079" y="1341317"/>
              <a:ext cx="2125274" cy="1393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913079" y="2735818"/>
              <a:ext cx="2125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AR &amp; VR</a:t>
              </a:r>
              <a:r>
                <a:rPr lang="en-US" sz="1000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[6]</a:t>
              </a:r>
              <a:endParaRPr lang="en-US" dirty="0" smtClean="0">
                <a:solidFill>
                  <a:srgbClr val="202028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13078" y="3234439"/>
            <a:ext cx="2125275" cy="1763596"/>
            <a:chOff x="6913078" y="3234439"/>
            <a:chExt cx="2125275" cy="1763596"/>
          </a:xfrm>
        </p:grpSpPr>
        <p:pic>
          <p:nvPicPr>
            <p:cNvPr id="17419" name="Picture 11" descr="C:\Users\Garrett\Desktop\defense\medicalUsag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078" y="3234439"/>
              <a:ext cx="2125274" cy="139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6913079" y="4628703"/>
              <a:ext cx="2125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Medical</a:t>
              </a:r>
              <a:r>
                <a:rPr lang="en-US" sz="1000" dirty="0" smtClean="0">
                  <a:solidFill>
                    <a:srgbClr val="202028"/>
                  </a:solidFill>
                  <a:latin typeface="Montserrat" panose="02000505000000020004" pitchFamily="2" charset="0"/>
                </a:rPr>
                <a:t>[1]</a:t>
              </a:r>
              <a:endParaRPr lang="en-US" dirty="0" smtClean="0">
                <a:solidFill>
                  <a:srgbClr val="202028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24400" y="1276350"/>
            <a:ext cx="43139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Tracking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Character Selection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Word Separation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Size of Keyboard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Motor Space vs. Display Space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Fatigue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Gorilla Arm Syndrome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[9]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24400" y="1276350"/>
            <a:ext cx="4313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6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Use the Leap Motion Controller to explore alternative methods of word separation for mid-air word-gesture keyboards more suited to modern gesture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5" grpId="4" animBg="1"/>
      <p:bldP spid="16" grpId="0"/>
      <p:bldP spid="16" grpId="1"/>
      <p:bldP spid="18" grpId="0" build="allAtOnce"/>
      <p:bldP spid="39" grpId="0" build="allAtOnce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Expansions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Multi-functional Space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Image Processing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Gaming Console Keyboards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Accessibility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[7][8]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8194" name="Picture 2" descr="C:\Users\Garrett\Desktop\defense\augmented-re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4" y="1772060"/>
            <a:ext cx="4160367" cy="27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Garrett\Desktop\Figures_tmp\fig_surface_tou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4" y="1772060"/>
            <a:ext cx="4165775" cy="27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Garrett\Desktop\defense\xboxKinec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4" y="1772060"/>
            <a:ext cx="4160367" cy="29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Garrett\Desktop\defense\xboxWG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63" y="1800944"/>
            <a:ext cx="4165775" cy="284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Garrett\Desktop\defense\accessibilit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580" y="1276349"/>
            <a:ext cx="2959420" cy="37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Conclusion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Significance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3</a:t>
            </a:r>
            <a:r>
              <a:rPr lang="en-US" sz="2500" baseline="30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rd</a:t>
            </a:r>
            <a:r>
              <a:rPr lang="en-US" sz="25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-Dimension is Complex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1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Improvements with augmented reality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5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Bimodal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1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81% vs 59% of touch</a:t>
            </a:r>
            <a:endParaRPr lang="en-US" sz="2100" dirty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1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Similar to touch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1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Lessens complexity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1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The future of mid-air word-gesture keyboards</a:t>
            </a:r>
            <a:endParaRPr lang="en-US" sz="21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2" descr="C:\Users\Garrett\Desktop\defense\word-recogni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390792"/>
            <a:ext cx="4364753" cy="346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Acknowledgements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Acknowledgements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8839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Advisory Committee: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Dr. Poor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Dr. </a:t>
            </a:r>
            <a:r>
              <a:rPr lang="en-US" sz="2000" dirty="0" err="1" smtClean="0">
                <a:solidFill>
                  <a:srgbClr val="202028"/>
                </a:solidFill>
                <a:latin typeface="Montserrat" panose="02000505000000020004" pitchFamily="2" charset="0"/>
              </a:rPr>
              <a:t>Poucher</a:t>
            </a:r>
            <a:endParaRPr lang="en-US" sz="20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Dr. Garner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Alvin and Darren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Ashley and the rest of the HCI personnel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All the students who participated in experiments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Heather &amp; Family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Baylor University, the Graduate School, &amp; 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6418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References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rgbClr val="181926"/>
                </a:solidFill>
              </a:rPr>
              <a:t>[1] </a:t>
            </a:r>
            <a:r>
              <a:rPr lang="en-US" sz="550" dirty="0" err="1">
                <a:solidFill>
                  <a:srgbClr val="181926"/>
                </a:solidFill>
              </a:rPr>
              <a:t>Markussen</a:t>
            </a:r>
            <a:r>
              <a:rPr lang="en-US" sz="550" dirty="0">
                <a:solidFill>
                  <a:srgbClr val="181926"/>
                </a:solidFill>
              </a:rPr>
              <a:t>, A., M. R. </a:t>
            </a:r>
            <a:r>
              <a:rPr lang="en-US" sz="550" dirty="0" err="1">
                <a:solidFill>
                  <a:srgbClr val="181926"/>
                </a:solidFill>
              </a:rPr>
              <a:t>Jakobsen</a:t>
            </a:r>
            <a:r>
              <a:rPr lang="en-US" sz="550" dirty="0">
                <a:solidFill>
                  <a:srgbClr val="181926"/>
                </a:solidFill>
              </a:rPr>
              <a:t>, and K. </a:t>
            </a:r>
            <a:r>
              <a:rPr lang="en-US" sz="550" dirty="0" err="1">
                <a:solidFill>
                  <a:srgbClr val="181926"/>
                </a:solidFill>
              </a:rPr>
              <a:t>Hornbæk</a:t>
            </a:r>
            <a:r>
              <a:rPr lang="en-US" sz="550" dirty="0">
                <a:solidFill>
                  <a:srgbClr val="181926"/>
                </a:solidFill>
              </a:rPr>
              <a:t> (2014). Vulture: A mid-air word-gesture keyboard. In Proceedings of the SIGCHI Conference on Human Factors in Computing Systems, CHI ’14, pp. 1073–1082. ACM.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[2</a:t>
            </a:r>
            <a:r>
              <a:rPr lang="en-US" sz="550" dirty="0">
                <a:solidFill>
                  <a:srgbClr val="181926"/>
                </a:solidFill>
              </a:rPr>
              <a:t>] Shoemaker, G., L. </a:t>
            </a:r>
            <a:r>
              <a:rPr lang="en-US" sz="550" dirty="0" err="1">
                <a:solidFill>
                  <a:srgbClr val="181926"/>
                </a:solidFill>
              </a:rPr>
              <a:t>Findlater</a:t>
            </a:r>
            <a:r>
              <a:rPr lang="en-US" sz="550" dirty="0">
                <a:solidFill>
                  <a:srgbClr val="181926"/>
                </a:solidFill>
              </a:rPr>
              <a:t>, J. Q. Dawson, and K. S. Booth (2009). Mid-air text input techniques for very large wall displays. In Proceedings - Graphics Interface, pp. 231–238. Canadian Information Processing Society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[3</a:t>
            </a:r>
            <a:r>
              <a:rPr lang="en-US" sz="550" dirty="0">
                <a:solidFill>
                  <a:srgbClr val="181926"/>
                </a:solidFill>
              </a:rPr>
              <a:t>] </a:t>
            </a:r>
            <a:r>
              <a:rPr lang="en-US" sz="550" dirty="0" err="1">
                <a:solidFill>
                  <a:srgbClr val="181926"/>
                </a:solidFill>
              </a:rPr>
              <a:t>Markussen</a:t>
            </a:r>
            <a:r>
              <a:rPr lang="en-US" sz="550" dirty="0">
                <a:solidFill>
                  <a:srgbClr val="181926"/>
                </a:solidFill>
              </a:rPr>
              <a:t>, A., M. R. </a:t>
            </a:r>
            <a:r>
              <a:rPr lang="en-US" sz="550" dirty="0" err="1">
                <a:solidFill>
                  <a:srgbClr val="181926"/>
                </a:solidFill>
              </a:rPr>
              <a:t>Jakobsen</a:t>
            </a:r>
            <a:r>
              <a:rPr lang="en-US" sz="550" dirty="0">
                <a:solidFill>
                  <a:srgbClr val="181926"/>
                </a:solidFill>
              </a:rPr>
              <a:t>, and K. </a:t>
            </a:r>
            <a:r>
              <a:rPr lang="en-US" sz="550" dirty="0" err="1">
                <a:solidFill>
                  <a:srgbClr val="181926"/>
                </a:solidFill>
              </a:rPr>
              <a:t>Hornbæk</a:t>
            </a:r>
            <a:r>
              <a:rPr lang="en-US" sz="550" dirty="0">
                <a:solidFill>
                  <a:srgbClr val="181926"/>
                </a:solidFill>
              </a:rPr>
              <a:t> (2013). Selection-based mid-air text entry on large displays. In Human-Computer Interaction INTERACT 2013, Volume 8117(1) of Lecture Notes in Computer Science, pp. 401–418. Springer Berlin Heidelberg.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[4</a:t>
            </a:r>
            <a:r>
              <a:rPr lang="en-US" sz="550" dirty="0">
                <a:solidFill>
                  <a:srgbClr val="181926"/>
                </a:solidFill>
              </a:rPr>
              <a:t>] Ni, T., D. Bowman, and C. North (2011). </a:t>
            </a:r>
            <a:r>
              <a:rPr lang="en-US" sz="550" dirty="0" err="1">
                <a:solidFill>
                  <a:srgbClr val="181926"/>
                </a:solidFill>
              </a:rPr>
              <a:t>Airstroke</a:t>
            </a:r>
            <a:r>
              <a:rPr lang="en-US" sz="550" dirty="0">
                <a:solidFill>
                  <a:srgbClr val="181926"/>
                </a:solidFill>
              </a:rPr>
              <a:t>: Bringing </a:t>
            </a:r>
            <a:r>
              <a:rPr lang="en-US" sz="550" dirty="0" err="1">
                <a:solidFill>
                  <a:srgbClr val="181926"/>
                </a:solidFill>
              </a:rPr>
              <a:t>unistroke</a:t>
            </a:r>
            <a:r>
              <a:rPr lang="en-US" sz="550" dirty="0">
                <a:solidFill>
                  <a:srgbClr val="181926"/>
                </a:solidFill>
              </a:rPr>
              <a:t> text entry to freehand gesture interfaces. In Proceedings of the SIGCHI Conference on human factors in computing systems, CHI ’11, pp. 2473–2476. ACM.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[5</a:t>
            </a:r>
            <a:r>
              <a:rPr lang="en-US" sz="550" dirty="0">
                <a:solidFill>
                  <a:srgbClr val="181926"/>
                </a:solidFill>
              </a:rPr>
              <a:t>]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, P.-O., T. Nicholson, and A. Quigley (2012). Continuous recognition of one-handed and two-handed gestures using 3d full-body motion tracking sensors. In Proceedings of the 2012 ACM International Conference on Intelligent User Interfaces, IUI ’12, New York, NY, USA, pp. 89–92.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[6] </a:t>
            </a:r>
            <a:r>
              <a:rPr lang="en-US" sz="550" dirty="0" err="1">
                <a:solidFill>
                  <a:srgbClr val="181926"/>
                </a:solidFill>
              </a:rPr>
              <a:t>Piumsomboon</a:t>
            </a:r>
            <a:r>
              <a:rPr lang="en-US" sz="550" dirty="0">
                <a:solidFill>
                  <a:srgbClr val="181926"/>
                </a:solidFill>
              </a:rPr>
              <a:t>, T., A. Clark, M. </a:t>
            </a:r>
            <a:r>
              <a:rPr lang="en-US" sz="550" dirty="0" err="1">
                <a:solidFill>
                  <a:srgbClr val="181926"/>
                </a:solidFill>
              </a:rPr>
              <a:t>Billinghurst</a:t>
            </a:r>
            <a:r>
              <a:rPr lang="en-US" sz="550" dirty="0">
                <a:solidFill>
                  <a:srgbClr val="181926"/>
                </a:solidFill>
              </a:rPr>
              <a:t>, and A. Cockburn (2013). </a:t>
            </a:r>
            <a:r>
              <a:rPr lang="en-US" sz="550" dirty="0" err="1">
                <a:solidFill>
                  <a:srgbClr val="181926"/>
                </a:solidFill>
              </a:rPr>
              <a:t>Userdefined</a:t>
            </a:r>
            <a:r>
              <a:rPr lang="en-US" sz="550" dirty="0">
                <a:solidFill>
                  <a:srgbClr val="181926"/>
                </a:solidFill>
              </a:rPr>
              <a:t> gestures for augmented reality. In Human-Computer Interaction INTERACT 2013, Volume 8118(2) of Lecture Notes in Computer Science, pp. 282–299. Springer Berlin Heidelberg</a:t>
            </a:r>
          </a:p>
          <a:p>
            <a:r>
              <a:rPr lang="en-US" sz="550" dirty="0">
                <a:solidFill>
                  <a:srgbClr val="181926"/>
                </a:solidFill>
              </a:rPr>
              <a:t>[7] </a:t>
            </a:r>
            <a:r>
              <a:rPr lang="en-US" sz="550" dirty="0" err="1">
                <a:solidFill>
                  <a:srgbClr val="181926"/>
                </a:solidFill>
              </a:rPr>
              <a:t>Taveira</a:t>
            </a:r>
            <a:r>
              <a:rPr lang="en-US" sz="550" dirty="0">
                <a:solidFill>
                  <a:srgbClr val="181926"/>
                </a:solidFill>
              </a:rPr>
              <a:t>, A. D. and S. D. Choi (2009). Review study of computer input devices and older users. International Journal of Human-Computer Interaction 25 (5), 455–474</a:t>
            </a:r>
          </a:p>
          <a:p>
            <a:r>
              <a:rPr lang="en-US" sz="550" dirty="0">
                <a:solidFill>
                  <a:srgbClr val="181926"/>
                </a:solidFill>
              </a:rPr>
              <a:t>[8] Yu, W., R. Kato, F. Fabio, H. Yokoi, and Y. </a:t>
            </a:r>
            <a:r>
              <a:rPr lang="en-US" sz="550" dirty="0" err="1">
                <a:solidFill>
                  <a:srgbClr val="181926"/>
                </a:solidFill>
              </a:rPr>
              <a:t>Kakazu</a:t>
            </a:r>
            <a:r>
              <a:rPr lang="en-US" sz="550" dirty="0">
                <a:solidFill>
                  <a:srgbClr val="181926"/>
                </a:solidFill>
              </a:rPr>
              <a:t> (2003). An </a:t>
            </a:r>
            <a:r>
              <a:rPr lang="en-US" sz="550" dirty="0" err="1">
                <a:solidFill>
                  <a:srgbClr val="181926"/>
                </a:solidFill>
              </a:rPr>
              <a:t>emg</a:t>
            </a:r>
            <a:r>
              <a:rPr lang="en-US" sz="550" dirty="0">
                <a:solidFill>
                  <a:srgbClr val="181926"/>
                </a:solidFill>
              </a:rPr>
              <a:t> keyboard for forearm amputees. Applied Bionics and Biomechanics 1 (1), 33–43.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[9] </a:t>
            </a:r>
            <a:r>
              <a:rPr lang="en-US" sz="550" dirty="0" err="1">
                <a:solidFill>
                  <a:srgbClr val="181926"/>
                </a:solidFill>
              </a:rPr>
              <a:t>Yoo</a:t>
            </a:r>
            <a:r>
              <a:rPr lang="en-US" sz="550" dirty="0">
                <a:solidFill>
                  <a:srgbClr val="181926"/>
                </a:solidFill>
              </a:rPr>
              <a:t>, J., S. Lee, and C. </a:t>
            </a:r>
            <a:r>
              <a:rPr lang="en-US" sz="550" dirty="0" err="1">
                <a:solidFill>
                  <a:srgbClr val="181926"/>
                </a:solidFill>
              </a:rPr>
              <a:t>Ahn</a:t>
            </a:r>
            <a:r>
              <a:rPr lang="en-US" sz="550" dirty="0">
                <a:solidFill>
                  <a:srgbClr val="181926"/>
                </a:solidFill>
              </a:rPr>
              <a:t> (2012). Air hook: Data preloading user interface. In ICT Convergence (ICTC), 2012 International Conference, pp. 163–167. IEEE.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[10] </a:t>
            </a:r>
            <a:r>
              <a:rPr lang="en-US" sz="550" dirty="0" err="1">
                <a:solidFill>
                  <a:srgbClr val="181926"/>
                </a:solidFill>
              </a:rPr>
              <a:t>Wachs</a:t>
            </a:r>
            <a:r>
              <a:rPr lang="en-US" sz="550" dirty="0">
                <a:solidFill>
                  <a:srgbClr val="181926"/>
                </a:solidFill>
              </a:rPr>
              <a:t>, J. P., M. </a:t>
            </a:r>
            <a:r>
              <a:rPr lang="en-US" sz="550" dirty="0" err="1">
                <a:solidFill>
                  <a:srgbClr val="181926"/>
                </a:solidFill>
              </a:rPr>
              <a:t>K¨olsch</a:t>
            </a:r>
            <a:r>
              <a:rPr lang="en-US" sz="550" dirty="0">
                <a:solidFill>
                  <a:srgbClr val="181926"/>
                </a:solidFill>
              </a:rPr>
              <a:t>, H. Stern, and Y. </a:t>
            </a:r>
            <a:r>
              <a:rPr lang="en-US" sz="550" dirty="0" err="1">
                <a:solidFill>
                  <a:srgbClr val="181926"/>
                </a:solidFill>
              </a:rPr>
              <a:t>Edan</a:t>
            </a:r>
            <a:r>
              <a:rPr lang="en-US" sz="550" dirty="0">
                <a:solidFill>
                  <a:srgbClr val="181926"/>
                </a:solidFill>
              </a:rPr>
              <a:t> (2011, February). Vision-based hand-gesture applications. </a:t>
            </a:r>
            <a:r>
              <a:rPr lang="en-US" sz="550" dirty="0" err="1">
                <a:solidFill>
                  <a:srgbClr val="181926"/>
                </a:solidFill>
              </a:rPr>
              <a:t>Commun</a:t>
            </a:r>
            <a:r>
              <a:rPr lang="en-US" sz="550" dirty="0">
                <a:solidFill>
                  <a:srgbClr val="181926"/>
                </a:solidFill>
              </a:rPr>
              <a:t>. ACM 54 (2), 60–71.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[11] </a:t>
            </a:r>
            <a:r>
              <a:rPr lang="en-US" sz="550" dirty="0" err="1">
                <a:solidFill>
                  <a:srgbClr val="181926"/>
                </a:solidFill>
              </a:rPr>
              <a:t>Triesch</a:t>
            </a:r>
            <a:r>
              <a:rPr lang="en-US" sz="550" dirty="0">
                <a:solidFill>
                  <a:srgbClr val="181926"/>
                </a:solidFill>
              </a:rPr>
              <a:t>, J. and C. Von Der </a:t>
            </a:r>
            <a:r>
              <a:rPr lang="en-US" sz="550" dirty="0" err="1">
                <a:solidFill>
                  <a:srgbClr val="181926"/>
                </a:solidFill>
              </a:rPr>
              <a:t>Malsburg</a:t>
            </a:r>
            <a:r>
              <a:rPr lang="en-US" sz="550" dirty="0">
                <a:solidFill>
                  <a:srgbClr val="181926"/>
                </a:solidFill>
              </a:rPr>
              <a:t> (1998). Robotic gesture recognition by cue combination. In </a:t>
            </a:r>
            <a:r>
              <a:rPr lang="en-US" sz="550" dirty="0" err="1">
                <a:solidFill>
                  <a:srgbClr val="181926"/>
                </a:solidFill>
              </a:rPr>
              <a:t>Informatik</a:t>
            </a:r>
            <a:r>
              <a:rPr lang="en-US" sz="550" dirty="0">
                <a:solidFill>
                  <a:srgbClr val="181926"/>
                </a:solidFill>
              </a:rPr>
              <a:t> ’98, pp. 223–232. Springer Berlin Heidelberg.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[12] Von Hardenberg, C. and F. </a:t>
            </a:r>
            <a:r>
              <a:rPr lang="en-US" sz="550" dirty="0" err="1">
                <a:solidFill>
                  <a:srgbClr val="181926"/>
                </a:solidFill>
              </a:rPr>
              <a:t>B´erard</a:t>
            </a:r>
            <a:r>
              <a:rPr lang="en-US" sz="550" dirty="0">
                <a:solidFill>
                  <a:srgbClr val="181926"/>
                </a:solidFill>
              </a:rPr>
              <a:t> (2001). Bare-hand human-computer interaction. In Proceedings of the 2001 Workshop on Perceptive User Interfaces, PUI ’01, New York, NY, USA, pp. 1–8.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[13] Motion, Leap, I. (2012). Leap motion controller. https://www.leapmotion.com/[lastaccessed:2015-10-10].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[14] </a:t>
            </a:r>
            <a:r>
              <a:rPr lang="en-US" sz="550" dirty="0" err="1">
                <a:solidFill>
                  <a:srgbClr val="181926"/>
                </a:solidFill>
              </a:rPr>
              <a:t>Weichert</a:t>
            </a:r>
            <a:r>
              <a:rPr lang="en-US" sz="550" dirty="0">
                <a:solidFill>
                  <a:srgbClr val="181926"/>
                </a:solidFill>
              </a:rPr>
              <a:t>, F., D. Bachmann, B. </a:t>
            </a:r>
            <a:r>
              <a:rPr lang="en-US" sz="550" dirty="0" err="1">
                <a:solidFill>
                  <a:srgbClr val="181926"/>
                </a:solidFill>
              </a:rPr>
              <a:t>Rudak</a:t>
            </a:r>
            <a:r>
              <a:rPr lang="en-US" sz="550" dirty="0">
                <a:solidFill>
                  <a:srgbClr val="181926"/>
                </a:solidFill>
              </a:rPr>
              <a:t>, and D. </a:t>
            </a:r>
            <a:r>
              <a:rPr lang="en-US" sz="550" dirty="0" err="1">
                <a:solidFill>
                  <a:srgbClr val="181926"/>
                </a:solidFill>
              </a:rPr>
              <a:t>Fisseler</a:t>
            </a:r>
            <a:r>
              <a:rPr lang="en-US" sz="550" dirty="0">
                <a:solidFill>
                  <a:srgbClr val="181926"/>
                </a:solidFill>
              </a:rPr>
              <a:t> (2013). Analysis of the accuracy and robustness of the leap motion controller. Sensors (Basel, Switzerland) 13 (5), 6380–6393.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[15] </a:t>
            </a:r>
            <a:r>
              <a:rPr lang="en-US" sz="550" dirty="0" err="1">
                <a:solidFill>
                  <a:srgbClr val="181926"/>
                </a:solidFill>
              </a:rPr>
              <a:t>Guna</a:t>
            </a:r>
            <a:r>
              <a:rPr lang="en-US" sz="550" dirty="0">
                <a:solidFill>
                  <a:srgbClr val="181926"/>
                </a:solidFill>
              </a:rPr>
              <a:t>, J., G. </a:t>
            </a:r>
            <a:r>
              <a:rPr lang="en-US" sz="550" dirty="0" err="1">
                <a:solidFill>
                  <a:srgbClr val="181926"/>
                </a:solidFill>
              </a:rPr>
              <a:t>Jakus</a:t>
            </a:r>
            <a:r>
              <a:rPr lang="en-US" sz="550" dirty="0">
                <a:solidFill>
                  <a:srgbClr val="181926"/>
                </a:solidFill>
              </a:rPr>
              <a:t>, M. </a:t>
            </a:r>
            <a:r>
              <a:rPr lang="en-US" sz="550" dirty="0" err="1">
                <a:solidFill>
                  <a:srgbClr val="181926"/>
                </a:solidFill>
              </a:rPr>
              <a:t>Pogaˇcnik</a:t>
            </a:r>
            <a:r>
              <a:rPr lang="en-US" sz="550" dirty="0">
                <a:solidFill>
                  <a:srgbClr val="181926"/>
                </a:solidFill>
              </a:rPr>
              <a:t>, S. </a:t>
            </a:r>
            <a:r>
              <a:rPr lang="en-US" sz="550" dirty="0" err="1">
                <a:solidFill>
                  <a:srgbClr val="181926"/>
                </a:solidFill>
              </a:rPr>
              <a:t>Tomaˇziˇc</a:t>
            </a:r>
            <a:r>
              <a:rPr lang="en-US" sz="550" dirty="0">
                <a:solidFill>
                  <a:srgbClr val="181926"/>
                </a:solidFill>
              </a:rPr>
              <a:t>, and J. </a:t>
            </a:r>
            <a:r>
              <a:rPr lang="en-US" sz="550" dirty="0" err="1">
                <a:solidFill>
                  <a:srgbClr val="181926"/>
                </a:solidFill>
              </a:rPr>
              <a:t>Sodnik</a:t>
            </a:r>
            <a:r>
              <a:rPr lang="en-US" sz="550" dirty="0">
                <a:solidFill>
                  <a:srgbClr val="181926"/>
                </a:solidFill>
              </a:rPr>
              <a:t> (2014). An analysis of the precision and reliability of the leap motion sensor and its suitability for static and dynamic tracking. Sensors (Basel, Switzerland) 14 (2), 3702–3720.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[16] Sharp Toby, </a:t>
            </a:r>
            <a:r>
              <a:rPr lang="en-US" sz="550" dirty="0" err="1">
                <a:solidFill>
                  <a:srgbClr val="181926"/>
                </a:solidFill>
              </a:rPr>
              <a:t>Cem</a:t>
            </a:r>
            <a:r>
              <a:rPr lang="en-US" sz="550" dirty="0">
                <a:solidFill>
                  <a:srgbClr val="181926"/>
                </a:solidFill>
              </a:rPr>
              <a:t> </a:t>
            </a:r>
            <a:r>
              <a:rPr lang="en-US" sz="550" dirty="0" err="1">
                <a:solidFill>
                  <a:srgbClr val="181926"/>
                </a:solidFill>
              </a:rPr>
              <a:t>Keskin</a:t>
            </a:r>
            <a:r>
              <a:rPr lang="en-US" sz="550" dirty="0">
                <a:solidFill>
                  <a:srgbClr val="181926"/>
                </a:solidFill>
              </a:rPr>
              <a:t>, Duncan Robertson, Jonathan Taylor, Jamie </a:t>
            </a:r>
            <a:r>
              <a:rPr lang="en-US" sz="550" dirty="0" err="1">
                <a:solidFill>
                  <a:srgbClr val="181926"/>
                </a:solidFill>
              </a:rPr>
              <a:t>Shotton</a:t>
            </a:r>
            <a:r>
              <a:rPr lang="en-US" sz="550" dirty="0">
                <a:solidFill>
                  <a:srgbClr val="181926"/>
                </a:solidFill>
              </a:rPr>
              <a:t>, David Kim, Christoph </a:t>
            </a:r>
            <a:r>
              <a:rPr lang="en-US" sz="550" dirty="0" err="1">
                <a:solidFill>
                  <a:srgbClr val="181926"/>
                </a:solidFill>
              </a:rPr>
              <a:t>Rhemann</a:t>
            </a:r>
            <a:r>
              <a:rPr lang="en-US" sz="550" dirty="0">
                <a:solidFill>
                  <a:srgbClr val="181926"/>
                </a:solidFill>
              </a:rPr>
              <a:t>, </a:t>
            </a:r>
            <a:r>
              <a:rPr lang="en-US" sz="550" dirty="0" err="1">
                <a:solidFill>
                  <a:srgbClr val="181926"/>
                </a:solidFill>
              </a:rPr>
              <a:t>Ido</a:t>
            </a:r>
            <a:r>
              <a:rPr lang="en-US" sz="550" dirty="0">
                <a:solidFill>
                  <a:srgbClr val="181926"/>
                </a:solidFill>
              </a:rPr>
              <a:t> </a:t>
            </a:r>
            <a:r>
              <a:rPr lang="en-US" sz="550" dirty="0" err="1">
                <a:solidFill>
                  <a:srgbClr val="181926"/>
                </a:solidFill>
              </a:rPr>
              <a:t>Leichter</a:t>
            </a:r>
            <a:r>
              <a:rPr lang="en-US" sz="550" dirty="0">
                <a:solidFill>
                  <a:srgbClr val="181926"/>
                </a:solidFill>
              </a:rPr>
              <a:t>, </a:t>
            </a:r>
            <a:r>
              <a:rPr lang="en-US" sz="550" dirty="0" err="1">
                <a:solidFill>
                  <a:srgbClr val="181926"/>
                </a:solidFill>
              </a:rPr>
              <a:t>Alon</a:t>
            </a:r>
            <a:r>
              <a:rPr lang="en-US" sz="550" dirty="0">
                <a:solidFill>
                  <a:srgbClr val="181926"/>
                </a:solidFill>
              </a:rPr>
              <a:t> </a:t>
            </a:r>
            <a:r>
              <a:rPr lang="en-US" sz="550" dirty="0" err="1">
                <a:solidFill>
                  <a:srgbClr val="181926"/>
                </a:solidFill>
              </a:rPr>
              <a:t>Vinnikov</a:t>
            </a:r>
            <a:r>
              <a:rPr lang="en-US" sz="550" dirty="0">
                <a:solidFill>
                  <a:srgbClr val="181926"/>
                </a:solidFill>
              </a:rPr>
              <a:t>, </a:t>
            </a:r>
            <a:r>
              <a:rPr lang="en-US" sz="550" dirty="0" err="1">
                <a:solidFill>
                  <a:srgbClr val="181926"/>
                </a:solidFill>
              </a:rPr>
              <a:t>Yichen</a:t>
            </a:r>
            <a:r>
              <a:rPr lang="en-US" sz="550" dirty="0">
                <a:solidFill>
                  <a:srgbClr val="181926"/>
                </a:solidFill>
              </a:rPr>
              <a:t> Wei, Daniel Freedman, </a:t>
            </a:r>
            <a:r>
              <a:rPr lang="en-US" sz="550" dirty="0" err="1">
                <a:solidFill>
                  <a:srgbClr val="181926"/>
                </a:solidFill>
              </a:rPr>
              <a:t>Pushmeet</a:t>
            </a:r>
            <a:r>
              <a:rPr lang="en-US" sz="550" dirty="0">
                <a:solidFill>
                  <a:srgbClr val="181926"/>
                </a:solidFill>
              </a:rPr>
              <a:t> </a:t>
            </a:r>
            <a:r>
              <a:rPr lang="en-US" sz="550" dirty="0" err="1">
                <a:solidFill>
                  <a:srgbClr val="181926"/>
                </a:solidFill>
              </a:rPr>
              <a:t>Kohli</a:t>
            </a:r>
            <a:r>
              <a:rPr lang="en-US" sz="550" dirty="0">
                <a:solidFill>
                  <a:srgbClr val="181926"/>
                </a:solidFill>
              </a:rPr>
              <a:t>, </a:t>
            </a:r>
            <a:r>
              <a:rPr lang="en-US" sz="550" dirty="0" err="1">
                <a:solidFill>
                  <a:srgbClr val="181926"/>
                </a:solidFill>
              </a:rPr>
              <a:t>Eyal</a:t>
            </a:r>
            <a:r>
              <a:rPr lang="en-US" sz="550" dirty="0">
                <a:solidFill>
                  <a:srgbClr val="181926"/>
                </a:solidFill>
              </a:rPr>
              <a:t> </a:t>
            </a:r>
            <a:r>
              <a:rPr lang="en-US" sz="550" dirty="0" err="1">
                <a:solidFill>
                  <a:srgbClr val="181926"/>
                </a:solidFill>
              </a:rPr>
              <a:t>Krupka</a:t>
            </a:r>
            <a:r>
              <a:rPr lang="en-US" sz="550" dirty="0">
                <a:solidFill>
                  <a:srgbClr val="181926"/>
                </a:solidFill>
              </a:rPr>
              <a:t>, Andrew Fitzgibbon, and </a:t>
            </a:r>
            <a:r>
              <a:rPr lang="en-US" sz="550" dirty="0" err="1">
                <a:solidFill>
                  <a:srgbClr val="181926"/>
                </a:solidFill>
              </a:rPr>
              <a:t>Shahram</a:t>
            </a:r>
            <a:r>
              <a:rPr lang="en-US" sz="550" dirty="0">
                <a:solidFill>
                  <a:srgbClr val="181926"/>
                </a:solidFill>
              </a:rPr>
              <a:t> Izadi, Accurate, Robust, and Flexible Real-time Hand Tracking, CHI, April 2015.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</a:t>
            </a:r>
            <a:r>
              <a:rPr lang="en-US" sz="550" dirty="0">
                <a:solidFill>
                  <a:srgbClr val="181926"/>
                </a:solidFill>
              </a:rPr>
              <a:t>17] Banerjee, A., J. Burstyn, A. </a:t>
            </a:r>
            <a:r>
              <a:rPr lang="en-US" sz="550" dirty="0" err="1">
                <a:solidFill>
                  <a:srgbClr val="181926"/>
                </a:solidFill>
              </a:rPr>
              <a:t>Girouard</a:t>
            </a:r>
            <a:r>
              <a:rPr lang="en-US" sz="550" dirty="0">
                <a:solidFill>
                  <a:srgbClr val="181926"/>
                </a:solidFill>
              </a:rPr>
              <a:t>, and R. </a:t>
            </a:r>
            <a:r>
              <a:rPr lang="en-US" sz="550" dirty="0" err="1">
                <a:solidFill>
                  <a:srgbClr val="181926"/>
                </a:solidFill>
              </a:rPr>
              <a:t>Vertegaal</a:t>
            </a:r>
            <a:r>
              <a:rPr lang="en-US" sz="550" dirty="0">
                <a:solidFill>
                  <a:srgbClr val="181926"/>
                </a:solidFill>
              </a:rPr>
              <a:t> (2012). Multipoint: Comparing laser and manual pointing as remote input in large display interactions. In International Journal of Human - Computer Studies, Volume 70(10) of CHI ’11, pp. 690–702. Elsevier </a:t>
            </a:r>
            <a:r>
              <a:rPr lang="en-US" sz="550" dirty="0" smtClean="0">
                <a:solidFill>
                  <a:srgbClr val="181926"/>
                </a:solidFill>
              </a:rPr>
              <a:t>Ltd.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[18] Cockburn, A., P. Quinn, C. </a:t>
            </a:r>
            <a:r>
              <a:rPr lang="en-US" sz="550" dirty="0" err="1" smtClean="0">
                <a:solidFill>
                  <a:srgbClr val="181926"/>
                </a:solidFill>
              </a:rPr>
              <a:t>Gutwin</a:t>
            </a:r>
            <a:r>
              <a:rPr lang="en-US" sz="550" dirty="0" smtClean="0">
                <a:solidFill>
                  <a:srgbClr val="181926"/>
                </a:solidFill>
              </a:rPr>
              <a:t>, G. Ramos, and J. Looser (2011). Air pointing: Design and evaluation of spatial target acquisition with and without visual feedback. In International Journal of Human-Computer Studies, Volume 69(6), pp. 401–414. Elsevier Ltd.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[19</a:t>
            </a:r>
            <a:r>
              <a:rPr lang="en-US" sz="550" dirty="0">
                <a:solidFill>
                  <a:srgbClr val="181926"/>
                </a:solidFill>
              </a:rPr>
              <a:t>] Jota, R., M. A. </a:t>
            </a:r>
            <a:r>
              <a:rPr lang="en-US" sz="550" dirty="0" err="1">
                <a:solidFill>
                  <a:srgbClr val="181926"/>
                </a:solidFill>
              </a:rPr>
              <a:t>Nacenta</a:t>
            </a:r>
            <a:r>
              <a:rPr lang="en-US" sz="550" dirty="0">
                <a:solidFill>
                  <a:srgbClr val="181926"/>
                </a:solidFill>
              </a:rPr>
              <a:t>, J. A. Jorge, S. </a:t>
            </a:r>
            <a:r>
              <a:rPr lang="en-US" sz="550" dirty="0" err="1">
                <a:solidFill>
                  <a:srgbClr val="181926"/>
                </a:solidFill>
              </a:rPr>
              <a:t>Carpendale</a:t>
            </a:r>
            <a:r>
              <a:rPr lang="en-US" sz="550" dirty="0">
                <a:solidFill>
                  <a:srgbClr val="181926"/>
                </a:solidFill>
              </a:rPr>
              <a:t>, and S. Greenberg (2010). A comparison of ray pointing techniques for very large displays. In Proceedings - Graphics Interface, pp. 269–276. Canadian Information Processing Society.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[20</a:t>
            </a:r>
            <a:r>
              <a:rPr lang="en-US" sz="550" dirty="0">
                <a:solidFill>
                  <a:srgbClr val="181926"/>
                </a:solidFill>
              </a:rPr>
              <a:t>] Shoemaker, G., A. Tang, and K. S. Booth (2007). Shadow reaching: A new perspective on interaction for large displays. In Proceedings of the 20th Annual ACM Symposium on User Interface Software and Technology, UIST ’07, pp. 53–56. ACM.</a:t>
            </a:r>
          </a:p>
          <a:p>
            <a:r>
              <a:rPr lang="en-US" sz="550" dirty="0" smtClean="0">
                <a:solidFill>
                  <a:srgbClr val="181926"/>
                </a:solidFill>
              </a:rPr>
              <a:t>[21</a:t>
            </a:r>
            <a:r>
              <a:rPr lang="en-US" sz="550" dirty="0">
                <a:solidFill>
                  <a:srgbClr val="181926"/>
                </a:solidFill>
              </a:rPr>
              <a:t>] Vogel, D. and R. </a:t>
            </a:r>
            <a:r>
              <a:rPr lang="en-US" sz="550" dirty="0" err="1">
                <a:solidFill>
                  <a:srgbClr val="181926"/>
                </a:solidFill>
              </a:rPr>
              <a:t>Balakrishnan</a:t>
            </a:r>
            <a:r>
              <a:rPr lang="en-US" sz="550" dirty="0">
                <a:solidFill>
                  <a:srgbClr val="181926"/>
                </a:solidFill>
              </a:rPr>
              <a:t> (2005). Distant freehand pointing and clicking on very large, high resolution displays. In Proceedings of the 18th Annual ACM Symposium on User Interface Software and Technology, UIST ’05, pp. 33–42.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[22] Hari Haran, A. J. (2014). Giving the Users a Hand: Towards Touchless Hand Gestures for the Desktop. Masters thesis, Department of Computer Science, Baylor University, Waco, TX.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[23] Guinness, D. (2015). Models for Rested Touchless Gestural Interaction. Masters thesis, Department of Computer Science, Baylor University, Waco, TX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[24] Proctor, W. R. and L. K.-P. Vu (2006). Stimulus-Response Compatibility Principles: Data, Theory, and Application. Boca Raton, FL, USA: Taylor &amp; Francis Group.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[25] </a:t>
            </a:r>
            <a:r>
              <a:rPr lang="en-US" sz="550" dirty="0" err="1">
                <a:solidFill>
                  <a:srgbClr val="181926"/>
                </a:solidFill>
              </a:rPr>
              <a:t>Hincapi´e</a:t>
            </a:r>
            <a:r>
              <a:rPr lang="en-US" sz="550" dirty="0">
                <a:solidFill>
                  <a:srgbClr val="181926"/>
                </a:solidFill>
              </a:rPr>
              <a:t>-Ramos, J. D., X. </a:t>
            </a:r>
            <a:r>
              <a:rPr lang="en-US" sz="550" dirty="0" err="1">
                <a:solidFill>
                  <a:srgbClr val="181926"/>
                </a:solidFill>
              </a:rPr>
              <a:t>Guo</a:t>
            </a:r>
            <a:r>
              <a:rPr lang="en-US" sz="550" dirty="0">
                <a:solidFill>
                  <a:srgbClr val="181926"/>
                </a:solidFill>
              </a:rPr>
              <a:t>, P. </a:t>
            </a:r>
            <a:r>
              <a:rPr lang="en-US" sz="550" dirty="0" err="1">
                <a:solidFill>
                  <a:srgbClr val="181926"/>
                </a:solidFill>
              </a:rPr>
              <a:t>Moghadasian</a:t>
            </a:r>
            <a:r>
              <a:rPr lang="en-US" sz="550" dirty="0">
                <a:solidFill>
                  <a:srgbClr val="181926"/>
                </a:solidFill>
              </a:rPr>
              <a:t>, and P. </a:t>
            </a:r>
            <a:r>
              <a:rPr lang="en-US" sz="550" dirty="0" err="1">
                <a:solidFill>
                  <a:srgbClr val="181926"/>
                </a:solidFill>
              </a:rPr>
              <a:t>Irani</a:t>
            </a:r>
            <a:r>
              <a:rPr lang="en-US" sz="550" dirty="0">
                <a:solidFill>
                  <a:srgbClr val="181926"/>
                </a:solidFill>
              </a:rPr>
              <a:t> (2014). Consumed endurance: A metric to quantify arm fatigue of mid-air interactions. In Proceedings of the SIGCHI Conference on Human Factors in Computing Systems, CHI ’14, New York, NY, USA, pp. 1063–1072.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[26] Jones, E., J. Alexander, A. </a:t>
            </a:r>
            <a:r>
              <a:rPr lang="en-US" sz="550" dirty="0" err="1">
                <a:solidFill>
                  <a:srgbClr val="181926"/>
                </a:solidFill>
              </a:rPr>
              <a:t>Andreou</a:t>
            </a:r>
            <a:r>
              <a:rPr lang="en-US" sz="550" dirty="0">
                <a:solidFill>
                  <a:srgbClr val="181926"/>
                </a:solidFill>
              </a:rPr>
              <a:t>, P. </a:t>
            </a:r>
            <a:r>
              <a:rPr lang="en-US" sz="550" dirty="0" err="1">
                <a:solidFill>
                  <a:srgbClr val="181926"/>
                </a:solidFill>
              </a:rPr>
              <a:t>Irani</a:t>
            </a:r>
            <a:r>
              <a:rPr lang="en-US" sz="550" dirty="0">
                <a:solidFill>
                  <a:srgbClr val="181926"/>
                </a:solidFill>
              </a:rPr>
              <a:t>, and S. Subramanian (2010). </a:t>
            </a:r>
            <a:r>
              <a:rPr lang="en-US" sz="550" dirty="0" err="1">
                <a:solidFill>
                  <a:srgbClr val="181926"/>
                </a:solidFill>
              </a:rPr>
              <a:t>Gestext</a:t>
            </a:r>
            <a:r>
              <a:rPr lang="en-US" sz="550" dirty="0">
                <a:solidFill>
                  <a:srgbClr val="181926"/>
                </a:solidFill>
              </a:rPr>
              <a:t>: Accelerometer-based gestural text-entry systems. In Proceedings of the SIGCHI Conference on Human Factors in Computing Systems, CHI ’10, New York, NY, USA, pp. 2173–2182.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[27] Malik, S. and J. Laszlo (2004). Visual touchpad: A two-handed gestural input device. In Proceedings of the 6th International Conference on Multimodal Interfaces, ICMI ’04, pp. 289–296.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[28] </a:t>
            </a:r>
            <a:r>
              <a:rPr lang="en-US" sz="550" dirty="0" err="1">
                <a:solidFill>
                  <a:srgbClr val="181926"/>
                </a:solidFill>
              </a:rPr>
              <a:t>Devoe</a:t>
            </a:r>
            <a:r>
              <a:rPr lang="en-US" sz="550" dirty="0">
                <a:solidFill>
                  <a:srgbClr val="181926"/>
                </a:solidFill>
              </a:rPr>
              <a:t>, D. (1967). Alternatives to </a:t>
            </a:r>
            <a:r>
              <a:rPr lang="en-US" sz="550" dirty="0" err="1">
                <a:solidFill>
                  <a:srgbClr val="181926"/>
                </a:solidFill>
              </a:rPr>
              <a:t>handprinting</a:t>
            </a:r>
            <a:r>
              <a:rPr lang="en-US" sz="550" dirty="0">
                <a:solidFill>
                  <a:srgbClr val="181926"/>
                </a:solidFill>
              </a:rPr>
              <a:t> in the manual entry of data. In IEEE Transactions on Human Factors in Electronics, Volume HFE-8(1), pp. 21–32. IEEE.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[29]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, P.-O. (2007). Discrete and Continuous Shape Writing for Text Entry and Control. Doctoral dissertation, </a:t>
            </a:r>
            <a:r>
              <a:rPr lang="en-US" sz="550" dirty="0" err="1">
                <a:solidFill>
                  <a:srgbClr val="181926"/>
                </a:solidFill>
              </a:rPr>
              <a:t>Linkping</a:t>
            </a:r>
            <a:r>
              <a:rPr lang="en-US" sz="550" dirty="0">
                <a:solidFill>
                  <a:srgbClr val="181926"/>
                </a:solidFill>
              </a:rPr>
              <a:t> University, Sweden.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[30] </a:t>
            </a:r>
            <a:r>
              <a:rPr lang="en-US" sz="550" dirty="0" err="1">
                <a:solidFill>
                  <a:srgbClr val="181926"/>
                </a:solidFill>
              </a:rPr>
              <a:t>Zhai</a:t>
            </a:r>
            <a:r>
              <a:rPr lang="en-US" sz="550" dirty="0">
                <a:solidFill>
                  <a:srgbClr val="181926"/>
                </a:solidFill>
              </a:rPr>
              <a:t>, S. and P.-O.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 (2003). Shorthand writing on stylus keyboard. In Proceedings of the SIGCHI Conference on Human Factors in Computing Systems, CHI ’03, New York, NY, USA, pp. 97–104.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[31] </a:t>
            </a:r>
            <a:r>
              <a:rPr lang="en-US" sz="550" dirty="0" err="1">
                <a:solidFill>
                  <a:srgbClr val="181926"/>
                </a:solidFill>
              </a:rPr>
              <a:t>Zhai</a:t>
            </a:r>
            <a:r>
              <a:rPr lang="en-US" sz="550" dirty="0">
                <a:solidFill>
                  <a:srgbClr val="181926"/>
                </a:solidFill>
              </a:rPr>
              <a:t>, S. and P.-O.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 (2004). Shark2: A large vocabulary shorthand writing system for pen-based computers. In Proceedings of the 17th Annual ACM Symposium on User Interface Software and Technology, UIST ’04, pp. 43–52.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[32] </a:t>
            </a:r>
            <a:r>
              <a:rPr lang="en-US" sz="550" dirty="0" err="1">
                <a:solidFill>
                  <a:srgbClr val="181926"/>
                </a:solidFill>
              </a:rPr>
              <a:t>Zhai</a:t>
            </a:r>
            <a:r>
              <a:rPr lang="en-US" sz="550" dirty="0">
                <a:solidFill>
                  <a:srgbClr val="181926"/>
                </a:solidFill>
              </a:rPr>
              <a:t>, S. and P. O.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 (2012). The word-gesture keyboard: Reimagining keyboard interaction. Communications of the ACM 55 (9), 91–101.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[33] </a:t>
            </a:r>
            <a:r>
              <a:rPr lang="en-US" sz="550" dirty="0" err="1">
                <a:solidFill>
                  <a:srgbClr val="181926"/>
                </a:solidFill>
              </a:rPr>
              <a:t>Zhai</a:t>
            </a:r>
            <a:r>
              <a:rPr lang="en-US" sz="550" dirty="0">
                <a:solidFill>
                  <a:srgbClr val="181926"/>
                </a:solidFill>
              </a:rPr>
              <a:t>, S., P.-O. </a:t>
            </a:r>
            <a:r>
              <a:rPr lang="en-US" sz="550" dirty="0" err="1">
                <a:solidFill>
                  <a:srgbClr val="181926"/>
                </a:solidFill>
              </a:rPr>
              <a:t>Kristensson</a:t>
            </a:r>
            <a:r>
              <a:rPr lang="en-US" sz="550" dirty="0">
                <a:solidFill>
                  <a:srgbClr val="181926"/>
                </a:solidFill>
              </a:rPr>
              <a:t>, P. Gong, M. Greiner, S. A. Peng, L. M. Liu, and A. </a:t>
            </a:r>
            <a:r>
              <a:rPr lang="en-US" sz="550" dirty="0" err="1">
                <a:solidFill>
                  <a:srgbClr val="181926"/>
                </a:solidFill>
              </a:rPr>
              <a:t>Dunnigan</a:t>
            </a:r>
            <a:r>
              <a:rPr lang="en-US" sz="550" dirty="0">
                <a:solidFill>
                  <a:srgbClr val="181926"/>
                </a:solidFill>
              </a:rPr>
              <a:t> (2009). </a:t>
            </a:r>
            <a:r>
              <a:rPr lang="en-US" sz="550" dirty="0" err="1">
                <a:solidFill>
                  <a:srgbClr val="181926"/>
                </a:solidFill>
              </a:rPr>
              <a:t>Shapewriter</a:t>
            </a:r>
            <a:r>
              <a:rPr lang="en-US" sz="550" dirty="0">
                <a:solidFill>
                  <a:srgbClr val="181926"/>
                </a:solidFill>
              </a:rPr>
              <a:t> on the </a:t>
            </a:r>
            <a:r>
              <a:rPr lang="en-US" sz="550" dirty="0" err="1">
                <a:solidFill>
                  <a:srgbClr val="181926"/>
                </a:solidFill>
              </a:rPr>
              <a:t>iphone</a:t>
            </a:r>
            <a:r>
              <a:rPr lang="en-US" sz="550" dirty="0">
                <a:solidFill>
                  <a:srgbClr val="181926"/>
                </a:solidFill>
              </a:rPr>
              <a:t>: From the laboratory to the real world. In CHI ’09 Extended Abstracts on Human Factors in Computing Systems, CHI EA ’09, pp. 2667–2670.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[34] </a:t>
            </a:r>
            <a:r>
              <a:rPr lang="en-US" sz="550" dirty="0" err="1">
                <a:solidFill>
                  <a:srgbClr val="181926"/>
                </a:solidFill>
              </a:rPr>
              <a:t>Dattalo</a:t>
            </a:r>
            <a:r>
              <a:rPr lang="en-US" sz="550" dirty="0">
                <a:solidFill>
                  <a:srgbClr val="181926"/>
                </a:solidFill>
              </a:rPr>
              <a:t>, P. (2008). Determining Sample Size: Balancing Power, Precision, and Practicality. Oxford University Press.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[35] </a:t>
            </a:r>
            <a:r>
              <a:rPr lang="en-US" sz="550" dirty="0" err="1">
                <a:solidFill>
                  <a:srgbClr val="181926"/>
                </a:solidFill>
              </a:rPr>
              <a:t>Salkind</a:t>
            </a:r>
            <a:r>
              <a:rPr lang="en-US" sz="550" dirty="0">
                <a:solidFill>
                  <a:srgbClr val="181926"/>
                </a:solidFill>
              </a:rPr>
              <a:t>, N. J. (2010). Encyclopedia of Research Design. Thousand Oaks, </a:t>
            </a:r>
            <a:r>
              <a:rPr lang="en-US" sz="550" dirty="0" smtClean="0">
                <a:solidFill>
                  <a:srgbClr val="181926"/>
                </a:solidFill>
              </a:rPr>
              <a:t>California: SAGE </a:t>
            </a:r>
            <a:r>
              <a:rPr lang="en-US" sz="550" dirty="0">
                <a:solidFill>
                  <a:srgbClr val="181926"/>
                </a:solidFill>
              </a:rPr>
              <a:t>Publications, Inc.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[36] Kim, J. (2010). Within-subjects design. See [35].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[37] Zhang, H. (2010). Latin square design. </a:t>
            </a:r>
            <a:r>
              <a:rPr lang="en-US" sz="550" dirty="0" smtClean="0">
                <a:solidFill>
                  <a:srgbClr val="181926"/>
                </a:solidFill>
              </a:rPr>
              <a:t>See [35].</a:t>
            </a:r>
            <a:endParaRPr lang="en-US" sz="550" dirty="0">
              <a:solidFill>
                <a:srgbClr val="181926"/>
              </a:solidFill>
            </a:endParaRPr>
          </a:p>
          <a:p>
            <a:r>
              <a:rPr lang="en-US" sz="550" dirty="0">
                <a:solidFill>
                  <a:srgbClr val="181926"/>
                </a:solidFill>
              </a:rPr>
              <a:t>[38] </a:t>
            </a:r>
            <a:r>
              <a:rPr lang="en-US" sz="550" dirty="0" err="1">
                <a:solidFill>
                  <a:srgbClr val="181926"/>
                </a:solidFill>
              </a:rPr>
              <a:t>MacKenzie</a:t>
            </a:r>
            <a:r>
              <a:rPr lang="en-US" sz="550" dirty="0">
                <a:solidFill>
                  <a:srgbClr val="181926"/>
                </a:solidFill>
              </a:rPr>
              <a:t>, I. S. and R. W. </a:t>
            </a:r>
            <a:r>
              <a:rPr lang="en-US" sz="550" dirty="0" err="1">
                <a:solidFill>
                  <a:srgbClr val="181926"/>
                </a:solidFill>
              </a:rPr>
              <a:t>Soukoreff</a:t>
            </a:r>
            <a:r>
              <a:rPr lang="en-US" sz="550" dirty="0">
                <a:solidFill>
                  <a:srgbClr val="181926"/>
                </a:solidFill>
              </a:rPr>
              <a:t> (2003). Phrase sets for evaluating text entry techniques. In CHI ’03 Extended Abstracts on Human Factors in Computing Systems, CHI EA ’03, New York, NY, USA, pp. 754–755.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[39] Bi, X., C. </a:t>
            </a:r>
            <a:r>
              <a:rPr lang="en-US" sz="550" dirty="0" err="1">
                <a:solidFill>
                  <a:srgbClr val="181926"/>
                </a:solidFill>
              </a:rPr>
              <a:t>Chelba</a:t>
            </a:r>
            <a:r>
              <a:rPr lang="en-US" sz="550" dirty="0">
                <a:solidFill>
                  <a:srgbClr val="181926"/>
                </a:solidFill>
              </a:rPr>
              <a:t>, T. Ouyang, K. Partridge, and S. </a:t>
            </a:r>
            <a:r>
              <a:rPr lang="en-US" sz="550" dirty="0" err="1">
                <a:solidFill>
                  <a:srgbClr val="181926"/>
                </a:solidFill>
              </a:rPr>
              <a:t>Zhai</a:t>
            </a:r>
            <a:r>
              <a:rPr lang="en-US" sz="550" dirty="0">
                <a:solidFill>
                  <a:srgbClr val="181926"/>
                </a:solidFill>
              </a:rPr>
              <a:t> (2012). Bimanual gesture keyboard. In Proceedings of the 25th Annual ACM Symposium on User Interface Software and Technology, UIST ’12, pp. 137–146.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[40] </a:t>
            </a:r>
            <a:r>
              <a:rPr lang="en-US" sz="550" dirty="0" err="1">
                <a:solidFill>
                  <a:srgbClr val="181926"/>
                </a:solidFill>
              </a:rPr>
              <a:t>MacKenzie</a:t>
            </a:r>
            <a:r>
              <a:rPr lang="en-US" sz="550" dirty="0">
                <a:solidFill>
                  <a:srgbClr val="181926"/>
                </a:solidFill>
              </a:rPr>
              <a:t>, I. S. and K. Tanaka-Ishii (2007). Text Entry Systems: Mobility, Accessibility, Universality. San Francisco, CA, USA: Morgan Kaufmann Publishers </a:t>
            </a:r>
            <a:r>
              <a:rPr lang="en-US" sz="550" dirty="0" err="1">
                <a:solidFill>
                  <a:srgbClr val="181926"/>
                </a:solidFill>
              </a:rPr>
              <a:t>Inc</a:t>
            </a:r>
            <a:endParaRPr lang="en-US" sz="550" dirty="0">
              <a:solidFill>
                <a:srgbClr val="181926"/>
              </a:solidFill>
            </a:endParaRPr>
          </a:p>
          <a:p>
            <a:r>
              <a:rPr lang="en-US" sz="550" dirty="0">
                <a:solidFill>
                  <a:srgbClr val="181926"/>
                </a:solidFill>
              </a:rPr>
              <a:t>[41] </a:t>
            </a:r>
            <a:r>
              <a:rPr lang="en-US" sz="550" dirty="0" err="1">
                <a:solidFill>
                  <a:srgbClr val="181926"/>
                </a:solidFill>
              </a:rPr>
              <a:t>Soukoreff</a:t>
            </a:r>
            <a:r>
              <a:rPr lang="en-US" sz="550" dirty="0">
                <a:solidFill>
                  <a:srgbClr val="181926"/>
                </a:solidFill>
              </a:rPr>
              <a:t>, R. W. and I. S. </a:t>
            </a:r>
            <a:r>
              <a:rPr lang="en-US" sz="550" dirty="0" err="1">
                <a:solidFill>
                  <a:srgbClr val="181926"/>
                </a:solidFill>
              </a:rPr>
              <a:t>MacKenzie</a:t>
            </a:r>
            <a:r>
              <a:rPr lang="en-US" sz="550" dirty="0">
                <a:solidFill>
                  <a:srgbClr val="181926"/>
                </a:solidFill>
              </a:rPr>
              <a:t> (2003). Metrics for text entry research: An evaluation of </a:t>
            </a:r>
            <a:r>
              <a:rPr lang="en-US" sz="550" dirty="0" err="1">
                <a:solidFill>
                  <a:srgbClr val="181926"/>
                </a:solidFill>
              </a:rPr>
              <a:t>msd</a:t>
            </a:r>
            <a:r>
              <a:rPr lang="en-US" sz="550" dirty="0">
                <a:solidFill>
                  <a:srgbClr val="181926"/>
                </a:solidFill>
              </a:rPr>
              <a:t> and </a:t>
            </a:r>
            <a:r>
              <a:rPr lang="en-US" sz="550" dirty="0" err="1">
                <a:solidFill>
                  <a:srgbClr val="181926"/>
                </a:solidFill>
              </a:rPr>
              <a:t>kspc</a:t>
            </a:r>
            <a:r>
              <a:rPr lang="en-US" sz="550" dirty="0">
                <a:solidFill>
                  <a:srgbClr val="181926"/>
                </a:solidFill>
              </a:rPr>
              <a:t>, and a new unified error metric. In Proceedings of the SIGCHI Conference on Human Factors in Computing Systems, CHI ’03, New York, NY, USA, pp. 113–120.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[42] </a:t>
            </a:r>
            <a:r>
              <a:rPr lang="en-US" sz="550" dirty="0" err="1">
                <a:solidFill>
                  <a:srgbClr val="181926"/>
                </a:solidFill>
              </a:rPr>
              <a:t>MacKenzie</a:t>
            </a:r>
            <a:r>
              <a:rPr lang="en-US" sz="550" dirty="0">
                <a:solidFill>
                  <a:srgbClr val="181926"/>
                </a:solidFill>
              </a:rPr>
              <a:t>, I. S. and R. W. </a:t>
            </a:r>
            <a:r>
              <a:rPr lang="en-US" sz="550" dirty="0" err="1">
                <a:solidFill>
                  <a:srgbClr val="181926"/>
                </a:solidFill>
              </a:rPr>
              <a:t>Soukoreff</a:t>
            </a:r>
            <a:r>
              <a:rPr lang="en-US" sz="550" dirty="0">
                <a:solidFill>
                  <a:srgbClr val="181926"/>
                </a:solidFill>
              </a:rPr>
              <a:t> (2002). A character-level error analysis technique for evaluating text entry methods. In Proceedings of the Second Nordic Conference on Human-computer Interaction, </a:t>
            </a:r>
            <a:r>
              <a:rPr lang="en-US" sz="550" dirty="0" err="1">
                <a:solidFill>
                  <a:srgbClr val="181926"/>
                </a:solidFill>
              </a:rPr>
              <a:t>NordiCHI</a:t>
            </a:r>
            <a:r>
              <a:rPr lang="en-US" sz="550" dirty="0">
                <a:solidFill>
                  <a:srgbClr val="181926"/>
                </a:solidFill>
              </a:rPr>
              <a:t> ’02, New York, NY, USA, pp. 243–246. ACM.</a:t>
            </a:r>
          </a:p>
          <a:p>
            <a:r>
              <a:rPr lang="en-US" sz="550" dirty="0">
                <a:solidFill>
                  <a:srgbClr val="181926"/>
                </a:solidFill>
              </a:rPr>
              <a:t>[43] </a:t>
            </a:r>
            <a:r>
              <a:rPr lang="en-US" sz="550" dirty="0" err="1">
                <a:solidFill>
                  <a:srgbClr val="181926"/>
                </a:solidFill>
              </a:rPr>
              <a:t>Har-Peled</a:t>
            </a:r>
            <a:r>
              <a:rPr lang="en-US" sz="550" dirty="0">
                <a:solidFill>
                  <a:srgbClr val="181926"/>
                </a:solidFill>
              </a:rPr>
              <a:t>, S. and B. Raichel (2014, January). The </a:t>
            </a:r>
            <a:r>
              <a:rPr lang="en-US" sz="550" dirty="0" err="1">
                <a:solidFill>
                  <a:srgbClr val="181926"/>
                </a:solidFill>
              </a:rPr>
              <a:t>Fréchet</a:t>
            </a:r>
            <a:r>
              <a:rPr lang="en-US" sz="550" dirty="0">
                <a:solidFill>
                  <a:srgbClr val="181926"/>
                </a:solidFill>
              </a:rPr>
              <a:t> distance revisited and extended. ACM Trans. Algorithms 10 (1), 3:1–3:22.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References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1626394"/>
            <a:ext cx="7772400" cy="1021556"/>
          </a:xfrm>
        </p:spPr>
        <p:txBody>
          <a:bodyPr>
            <a:noAutofit/>
          </a:bodyPr>
          <a:lstStyle/>
          <a:p>
            <a:pPr algn="ctr"/>
            <a:r>
              <a:rPr lang="en-US" sz="66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Questions</a:t>
            </a:r>
            <a:endParaRPr lang="en-US" sz="66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351610"/>
            <a:ext cx="7772400" cy="1125140"/>
          </a:xfrm>
        </p:spPr>
        <p:txBody>
          <a:bodyPr anchor="t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Alternatives Using the Leap Motion to Extend Mid-air Word-gesture Keyboards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105150"/>
            <a:ext cx="91440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Overview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Mid-air Interactions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Keyboard Design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Experiment Design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Results &amp; Discussion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Conclusion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Acknowledgements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Questions</a:t>
            </a:r>
            <a:endParaRPr lang="en-US" sz="2800" dirty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pic>
        <p:nvPicPr>
          <p:cNvPr id="16386" name="Picture 2" descr="C:\Users\Garrett\Desktop\defense\word-recognition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1390792"/>
            <a:ext cx="4364753" cy="346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Mid-air Interactions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Tracking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Typical Interaction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[1][2][4][5]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Limitations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Barehanded Interaction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Leap Motion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[13][14][15]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Trade-offs</a:t>
            </a:r>
          </a:p>
        </p:txBody>
      </p:sp>
      <p:pic>
        <p:nvPicPr>
          <p:cNvPr id="18435" name="Picture 3" descr="C:\Users\Garrett\Desktop\defense\moc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99" y="1906138"/>
            <a:ext cx="4364753" cy="24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3599" y="1931161"/>
            <a:ext cx="4364753" cy="246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24400" y="1276350"/>
            <a:ext cx="4313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Inconvenient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Expensive setup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Encumbered mobility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Non-portable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Fails to address accessibility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[7][8]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pic>
        <p:nvPicPr>
          <p:cNvPr id="18436" name="Picture 4" descr="C:\Users\Garrett\Desktop\defense\leap mo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63" y="1339102"/>
            <a:ext cx="4281937" cy="36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24400" y="1276349"/>
            <a:ext cx="43139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“Come As You Are”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[10]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Users should not be encumbered by wearing wires or external devices for interactions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[11]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Better for gestural interactions than traditional devices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[12]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1276350"/>
            <a:ext cx="43139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Robust Tracking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recision on the sub-millimeter level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Auto stabilization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G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esture tracking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Tool tracking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4400" y="1272539"/>
            <a:ext cx="43139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Loss of Tracking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Environmental factors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ighting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Obstruction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Failed Recognition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PC specs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Range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Microsoft </a:t>
            </a:r>
            <a:r>
              <a:rPr lang="en-US" sz="2400" dirty="0" err="1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Handpose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[16]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build="allAtOnce"/>
      <p:bldP spid="15" grpId="0" build="allAtOnce"/>
      <p:bldP spid="1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Mid-air Pointing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24400" y="1276350"/>
            <a:ext cx="4313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Ray Casting onto Large Screen Displays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Selection and manipulation of on-screen objects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Selection of single characters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Drawing word-gesture paths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276349"/>
            <a:ext cx="4267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Typical Usage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[17][18][19][20][21]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Mid-air Keyboards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[1][2][3]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Limitations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Solutions?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Orthogonal Projection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[3]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Calibrate Personal Interaction Space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[22][23]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1276349"/>
            <a:ext cx="431395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Distance Dependence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Affected by movement as simple as hand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j</a:t>
            </a: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itter</a:t>
            </a:r>
          </a:p>
          <a:p>
            <a:pPr marL="914400" lvl="1" indent="-457200">
              <a:buFont typeface="Montserrat" panose="02000505000000020004" pitchFamily="2" charset="0"/>
              <a:buChar char="*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The Leap Motion Controller minimizes this by stabilizing for micro-movements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6422" y="1277198"/>
            <a:ext cx="4313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Strength: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Minimizes distance dependence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Lessens the effects of decoupling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Weakness: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Limited Reach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Orthogonal restriction</a:t>
            </a:r>
          </a:p>
        </p:txBody>
      </p:sp>
      <p:pic>
        <p:nvPicPr>
          <p:cNvPr id="1026" name="Picture 2" descr="C:\Users\Garrett\Desktop\defense\fig_calib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0" y="1422913"/>
            <a:ext cx="4362731" cy="34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26422" y="1277198"/>
            <a:ext cx="43139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Strength: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Custom interaction space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Nullifies distance dependence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No spatial restrictions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Weakness: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Increases the effects of decoupling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[1][24]</a:t>
            </a:r>
            <a:endParaRPr lang="en-US" sz="23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0" build="allAtOnce"/>
      <p:bldP spid="16" grpId="0" build="allAtOnce"/>
      <p:bldP spid="1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23950"/>
            <a:ext cx="9144000" cy="40195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1123950"/>
            <a:ext cx="4572000" cy="4030592"/>
          </a:xfrm>
          <a:prstGeom prst="rect">
            <a:avLst/>
          </a:prstGeom>
          <a:solidFill>
            <a:srgbClr val="20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333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869156"/>
          </a:xfrm>
        </p:spPr>
        <p:txBody>
          <a:bodyPr>
            <a:noAutofit/>
          </a:bodyPr>
          <a:lstStyle/>
          <a:p>
            <a:pPr algn="ctr"/>
            <a:r>
              <a:rPr lang="en-US" sz="48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Mid-air Text-entry</a:t>
            </a:r>
            <a:endParaRPr lang="en-US" sz="48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11239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6200" y="1333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276349"/>
            <a:ext cx="426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Selection-based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Limitations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[1,2,3]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Gesture-based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Vulture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[1]</a:t>
            </a:r>
            <a:endParaRPr lang="en-US" sz="28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Word-Gesture Keyboards</a:t>
            </a:r>
            <a:r>
              <a:rPr lang="en-US" sz="1000" dirty="0" smtClean="0">
                <a:solidFill>
                  <a:srgbClr val="202028"/>
                </a:solidFill>
                <a:latin typeface="Montserrat" panose="02000505000000020004" pitchFamily="2" charset="0"/>
              </a:rPr>
              <a:t>[29][30][31][32][33]</a:t>
            </a:r>
            <a:endParaRPr lang="en-US" sz="2400" dirty="0" smtClean="0">
              <a:solidFill>
                <a:srgbClr val="202028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400" y="1276350"/>
            <a:ext cx="43139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Many Techniques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Alternative Layouts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[2][3][25][26]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Hovering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[27]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Multi-tap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[3]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Accelerometers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[26]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Selection-wheel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[2]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Bimodal Approach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[2]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99" y="2495550"/>
            <a:ext cx="3172395" cy="249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40" y="2857333"/>
            <a:ext cx="3496311" cy="21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24400" y="1276350"/>
            <a:ext cx="431395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Distant QWERTY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[2]</a:t>
            </a:r>
            <a:endParaRPr lang="en-US" sz="28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Modified Wii-mote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Bimodal Entry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Qwerty Layout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18.9 WPM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No visual feedback on errors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40" y="3197982"/>
            <a:ext cx="3496311" cy="180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24400" y="1276350"/>
            <a:ext cx="4313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Single input text-entry is inherently slow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Doesn’t have much room to improve</a:t>
            </a:r>
            <a:endParaRPr lang="en-US" sz="24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4400" y="1276350"/>
            <a:ext cx="43139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err="1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AirStroke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[4]</a:t>
            </a:r>
            <a:endParaRPr lang="en-US" sz="27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11.0 WPM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Showed possibility of continuous gesture recognition on interaction plane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[4][22][23]</a:t>
            </a:r>
            <a:endParaRPr lang="en-US" sz="23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Handwriting?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[28]</a:t>
            </a:r>
            <a:endParaRPr lang="en-US" sz="27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Limited to ≈15.0 WPM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Alternatives?</a:t>
            </a:r>
            <a:r>
              <a:rPr lang="en-US" sz="10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[1]</a:t>
            </a:r>
            <a:endParaRPr lang="en-US" sz="2700" dirty="0" smtClean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94" y="1309885"/>
            <a:ext cx="3539606" cy="362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0" y="2639264"/>
            <a:ext cx="4362732" cy="221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24400" y="1276350"/>
            <a:ext cx="431395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First mid-air WGK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Pinching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7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Results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11.8 WPM Single Session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20.6 WPM Repeated Sessions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28.1 WPM Training on Single Phrases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59% speed of touch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24400" y="1276350"/>
            <a:ext cx="43139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Analyze gestured shape against word-shapes</a:t>
            </a:r>
          </a:p>
          <a:p>
            <a:pPr marL="457200" indent="-457200">
              <a:buBlip>
                <a:blip r:embed="rId2"/>
              </a:buBlip>
            </a:pPr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Typical Touch Rates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Up to 25 WPM after 35 minutes of practice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Up to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46-50 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WPM for single phrases</a:t>
            </a:r>
          </a:p>
        </p:txBody>
      </p:sp>
    </p:spTree>
    <p:extLst>
      <p:ext uri="{BB962C8B-B14F-4D97-AF65-F5344CB8AC3E}">
        <p14:creationId xmlns:p14="http://schemas.microsoft.com/office/powerpoint/2010/main" val="31663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3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4" grpId="2" build="allAtOnce"/>
      <p:bldP spid="15" grpId="0" build="allAtOnce"/>
      <p:bldP spid="17" grpId="0" build="allAtOnce"/>
      <p:bldP spid="18" grpId="0" build="allAtOnce"/>
      <p:bldP spid="19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38350"/>
            <a:ext cx="8229600" cy="1021556"/>
          </a:xfrm>
        </p:spPr>
        <p:txBody>
          <a:bodyPr>
            <a:noAutofit/>
          </a:bodyPr>
          <a:lstStyle/>
          <a:p>
            <a:pPr algn="ctr"/>
            <a:r>
              <a:rPr lang="en-US" sz="6000" b="0" cap="none" dirty="0" smtClean="0">
                <a:solidFill>
                  <a:schemeClr val="tx1">
                    <a:lumMod val="95000"/>
                  </a:schemeClr>
                </a:solidFill>
                <a:latin typeface="Montserrat" panose="02000505000000020004" pitchFamily="2" charset="0"/>
              </a:rPr>
              <a:t>Keyboard Design</a:t>
            </a:r>
            <a:endParaRPr lang="en-US" sz="6000" b="0" cap="none" dirty="0">
              <a:solidFill>
                <a:schemeClr val="tx1">
                  <a:lumMod val="95000"/>
                </a:schemeClr>
              </a:solidFill>
              <a:latin typeface="Montserrat" panose="0200050500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76200" y="4019550"/>
            <a:ext cx="9296400" cy="0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76200" y="1130300"/>
            <a:ext cx="9296400" cy="1"/>
          </a:xfrm>
          <a:prstGeom prst="line">
            <a:avLst/>
          </a:prstGeom>
          <a:ln w="76200">
            <a:solidFill>
              <a:srgbClr val="6CD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</TotalTime>
  <Words>3656</Words>
  <Application>Microsoft Office PowerPoint</Application>
  <PresentationFormat>On-screen Show (16:9)</PresentationFormat>
  <Paragraphs>494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Alternatives Using the Leap Motion to Extend Mid-air Word-gesture Keyboards</vt:lpstr>
      <vt:lpstr>Introduction</vt:lpstr>
      <vt:lpstr>Introduction</vt:lpstr>
      <vt:lpstr>Overview</vt:lpstr>
      <vt:lpstr>Mid-air Interactions</vt:lpstr>
      <vt:lpstr>Tracking</vt:lpstr>
      <vt:lpstr>Mid-air Pointing</vt:lpstr>
      <vt:lpstr>Mid-air Text-entry</vt:lpstr>
      <vt:lpstr>Keyboard Design</vt:lpstr>
      <vt:lpstr>Keyboard Layout</vt:lpstr>
      <vt:lpstr>User Interface</vt:lpstr>
      <vt:lpstr>PowerPoint Presentation</vt:lpstr>
      <vt:lpstr>Interaction Styles</vt:lpstr>
      <vt:lpstr>Calibration</vt:lpstr>
      <vt:lpstr>Experiment Design</vt:lpstr>
      <vt:lpstr>Experiment Design</vt:lpstr>
      <vt:lpstr>Results</vt:lpstr>
      <vt:lpstr>Modified Measures</vt:lpstr>
      <vt:lpstr>Text-entry Rate</vt:lpstr>
      <vt:lpstr>Error Rates</vt:lpstr>
      <vt:lpstr>Correctness</vt:lpstr>
      <vt:lpstr>Distance Measures</vt:lpstr>
      <vt:lpstr>Time-based Measures</vt:lpstr>
      <vt:lpstr>Additional Quantitative Measures</vt:lpstr>
      <vt:lpstr>Qualitative Measures</vt:lpstr>
      <vt:lpstr>Discussion</vt:lpstr>
      <vt:lpstr>Analysis</vt:lpstr>
      <vt:lpstr>Future Work</vt:lpstr>
      <vt:lpstr>Recommendations</vt:lpstr>
      <vt:lpstr>Expansions</vt:lpstr>
      <vt:lpstr>Conclusion</vt:lpstr>
      <vt:lpstr>Significance</vt:lpstr>
      <vt:lpstr>Acknowledgements</vt:lpstr>
      <vt:lpstr>Acknowledgements</vt:lpstr>
      <vt:lpstr>References</vt:lpstr>
      <vt:lpstr>References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Alternatives Using the Leap Motion to Extend Mid-air Word-gesture Keyboards</dc:title>
  <dc:creator>Garrett</dc:creator>
  <cp:lastModifiedBy>Garrett</cp:lastModifiedBy>
  <cp:revision>235</cp:revision>
  <dcterms:created xsi:type="dcterms:W3CDTF">2015-11-26T18:57:40Z</dcterms:created>
  <dcterms:modified xsi:type="dcterms:W3CDTF">2015-12-02T19:47:18Z</dcterms:modified>
</cp:coreProperties>
</file>